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56" r:id="rId2"/>
    <p:sldId id="257" r:id="rId3"/>
    <p:sldId id="274" r:id="rId4"/>
    <p:sldId id="269" r:id="rId5"/>
    <p:sldId id="261" r:id="rId6"/>
    <p:sldId id="258" r:id="rId7"/>
    <p:sldId id="265" r:id="rId8"/>
    <p:sldId id="267" r:id="rId9"/>
    <p:sldId id="264" r:id="rId10"/>
    <p:sldId id="266" r:id="rId11"/>
    <p:sldId id="262" r:id="rId12"/>
    <p:sldId id="278" r:id="rId13"/>
    <p:sldId id="277" r:id="rId14"/>
    <p:sldId id="282" r:id="rId15"/>
    <p:sldId id="279" r:id="rId16"/>
    <p:sldId id="280" r:id="rId17"/>
    <p:sldId id="283" r:id="rId18"/>
    <p:sldId id="281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3" r:id="rId28"/>
    <p:sldId id="292" r:id="rId29"/>
    <p:sldId id="294" r:id="rId30"/>
    <p:sldId id="295" r:id="rId31"/>
    <p:sldId id="296" r:id="rId32"/>
    <p:sldId id="263" r:id="rId33"/>
    <p:sldId id="268" r:id="rId34"/>
  </p:sldIdLst>
  <p:sldSz cx="18288000" cy="10287000"/>
  <p:notesSz cx="6858000" cy="9144000"/>
  <p:embeddedFontLst>
    <p:embeddedFont>
      <p:font typeface="Avenir Next LT Pro" panose="020B050402020202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Raleway" panose="020B060402020202020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53" autoAdjust="0"/>
    <p:restoredTop sz="94249" autoAdjust="0"/>
  </p:normalViewPr>
  <p:slideViewPr>
    <p:cSldViewPr>
      <p:cViewPr varScale="1">
        <p:scale>
          <a:sx n="48" d="100"/>
          <a:sy n="48" d="100"/>
        </p:scale>
        <p:origin x="3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73DC82-3CD0-41DE-93AC-EEC59051D299}"/>
              </a:ext>
            </a:extLst>
          </p:cNvPr>
          <p:cNvSpPr/>
          <p:nvPr/>
        </p:nvSpPr>
        <p:spPr>
          <a:xfrm>
            <a:off x="0" y="0"/>
            <a:ext cx="18288000" cy="107061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pic>
        <p:nvPicPr>
          <p:cNvPr id="13" name="Picture 12" descr="A picture containing metalware, gear&#10;&#10;Description automatically generated">
            <a:extLst>
              <a:ext uri="{FF2B5EF4-FFF2-40B4-BE49-F238E27FC236}">
                <a16:creationId xmlns:a16="http://schemas.microsoft.com/office/drawing/2014/main" id="{A7591BA4-559F-4486-9B77-7BB6428D07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4502232"/>
            <a:ext cx="7315200" cy="12825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15661" y="-914400"/>
            <a:ext cx="19919321" cy="1211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grpSp>
        <p:nvGrpSpPr>
          <p:cNvPr id="4" name="Group 4"/>
          <p:cNvGrpSpPr/>
          <p:nvPr/>
        </p:nvGrpSpPr>
        <p:grpSpPr>
          <a:xfrm>
            <a:off x="802785" y="2095499"/>
            <a:ext cx="10474815" cy="3567663"/>
            <a:chOff x="0" y="0"/>
            <a:chExt cx="9459175" cy="4756881"/>
          </a:xfrm>
        </p:grpSpPr>
        <p:sp>
          <p:nvSpPr>
            <p:cNvPr id="5" name="TextBox 5"/>
            <p:cNvSpPr txBox="1"/>
            <p:nvPr/>
          </p:nvSpPr>
          <p:spPr>
            <a:xfrm>
              <a:off x="0" y="746126"/>
              <a:ext cx="9459175" cy="4010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 algn="l">
                <a:lnSpc>
                  <a:spcPts val="6000"/>
                </a:lnSpc>
                <a:buFont typeface="Arial" panose="020B0604020202020204" pitchFamily="34" charset="0"/>
                <a:buChar char="•"/>
              </a:pPr>
              <a:r>
                <a:rPr lang="en-US" sz="4000" spc="168" dirty="0">
                  <a:solidFill>
                    <a:srgbClr val="EBEFFE"/>
                  </a:solidFill>
                  <a:latin typeface="Raleway"/>
                </a:rPr>
                <a:t>Historic capital of Inca Empire from 13</a:t>
              </a:r>
              <a:r>
                <a:rPr lang="en-US" sz="4000" spc="168" baseline="30000" dirty="0">
                  <a:solidFill>
                    <a:srgbClr val="EBEFFE"/>
                  </a:solidFill>
                  <a:latin typeface="Raleway"/>
                </a:rPr>
                <a:t>th</a:t>
              </a:r>
              <a:r>
                <a:rPr lang="en-US" sz="4000" spc="168" dirty="0">
                  <a:solidFill>
                    <a:srgbClr val="EBEFFE"/>
                  </a:solidFill>
                  <a:latin typeface="Raleway"/>
                </a:rPr>
                <a:t> until the 16</a:t>
              </a:r>
              <a:r>
                <a:rPr lang="en-US" sz="4000" spc="168" baseline="30000" dirty="0">
                  <a:solidFill>
                    <a:srgbClr val="EBEFFE"/>
                  </a:solidFill>
                  <a:latin typeface="Raleway"/>
                </a:rPr>
                <a:t>th</a:t>
              </a:r>
              <a:r>
                <a:rPr lang="en-US" sz="4000" spc="168" dirty="0">
                  <a:solidFill>
                    <a:srgbClr val="EBEFFE"/>
                  </a:solidFill>
                  <a:latin typeface="Raleway"/>
                </a:rPr>
                <a:t> century</a:t>
              </a:r>
            </a:p>
            <a:p>
              <a:pPr marL="457200" indent="-457200" algn="l">
                <a:lnSpc>
                  <a:spcPts val="6000"/>
                </a:lnSpc>
                <a:buFont typeface="Arial" panose="020B0604020202020204" pitchFamily="34" charset="0"/>
                <a:buChar char="•"/>
              </a:pPr>
              <a:r>
                <a:rPr lang="en-US" sz="4000" spc="168" dirty="0">
                  <a:solidFill>
                    <a:srgbClr val="EBEFFE"/>
                  </a:solidFill>
                  <a:latin typeface="Raleway"/>
                </a:rPr>
                <a:t>Designated as UNESCO World Heritage Site in 1983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0"/>
              <a:ext cx="1574801" cy="101601"/>
            </a:xfrm>
            <a:prstGeom prst="rect">
              <a:avLst/>
            </a:prstGeom>
            <a:solidFill>
              <a:srgbClr val="EBEFFE"/>
            </a:solidFill>
          </p:spPr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E758192-AF72-453A-835C-7A0505CD7562}"/>
              </a:ext>
            </a:extLst>
          </p:cNvPr>
          <p:cNvSpPr/>
          <p:nvPr/>
        </p:nvSpPr>
        <p:spPr>
          <a:xfrm>
            <a:off x="704267" y="793723"/>
            <a:ext cx="8918340" cy="1079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600" b="1" spc="128" dirty="0">
                <a:solidFill>
                  <a:schemeClr val="bg1"/>
                </a:solidFill>
                <a:latin typeface="Raleway"/>
              </a:rPr>
              <a:t>IT STARTS IN CUSCO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019550" y="304800"/>
            <a:ext cx="17945100" cy="119634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654212">
            <a:off x="-2367986" y="-1769944"/>
            <a:ext cx="10863192" cy="17089281"/>
          </a:xfrm>
          <a:prstGeom prst="rect">
            <a:avLst/>
          </a:prstGeom>
          <a:solidFill>
            <a:srgbClr val="EBEFFE"/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571500"/>
            <a:ext cx="8599331" cy="5981269"/>
            <a:chOff x="0" y="-9525"/>
            <a:chExt cx="11465775" cy="7975025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1465775" cy="3882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80"/>
                </a:lnSpc>
              </a:pPr>
              <a:r>
                <a:rPr lang="en-US" sz="3600" b="1" spc="128" dirty="0">
                  <a:solidFill>
                    <a:srgbClr val="364182"/>
                  </a:solidFill>
                  <a:latin typeface="Raleway"/>
                </a:rPr>
                <a:t>DAY 1:</a:t>
              </a:r>
            </a:p>
            <a:p>
              <a:pPr algn="l">
                <a:lnSpc>
                  <a:spcPts val="7680"/>
                </a:lnSpc>
              </a:pPr>
              <a:r>
                <a:rPr lang="en-US" sz="6400" b="1" spc="128" dirty="0">
                  <a:solidFill>
                    <a:srgbClr val="364182"/>
                  </a:solidFill>
                  <a:latin typeface="Raleway"/>
                </a:rPr>
                <a:t>CUSCO TO SORAYPAMPA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7027" y="4331406"/>
              <a:ext cx="112879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364182"/>
                  </a:solidFill>
                  <a:latin typeface="Raleway"/>
                </a:rPr>
                <a:t>0930H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7027" y="5277203"/>
              <a:ext cx="10881575" cy="730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Depart Cusco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289675"/>
              <a:ext cx="112879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364182"/>
                  </a:solidFill>
                  <a:latin typeface="Raleway"/>
                </a:rPr>
                <a:t>1300H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235471"/>
              <a:ext cx="10881575" cy="730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Arrive in </a:t>
              </a:r>
              <a:r>
                <a:rPr lang="en-US" sz="2800" spc="168" dirty="0" err="1">
                  <a:solidFill>
                    <a:srgbClr val="364182"/>
                  </a:solidFill>
                  <a:latin typeface="Raleway"/>
                </a:rPr>
                <a:t>Soraypampa</a:t>
              </a:r>
              <a:endParaRPr lang="en-US" sz="2800" spc="168" dirty="0">
                <a:solidFill>
                  <a:srgbClr val="364182"/>
                </a:solidFill>
                <a:latin typeface="Raleway"/>
              </a:endParaRPr>
            </a:p>
          </p:txBody>
        </p:sp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id="{490D4FA0-9C3B-4524-8948-7DB6C352250F}"/>
              </a:ext>
            </a:extLst>
          </p:cNvPr>
          <p:cNvSpPr txBox="1"/>
          <p:nvPr/>
        </p:nvSpPr>
        <p:spPr>
          <a:xfrm>
            <a:off x="1059019" y="6736614"/>
            <a:ext cx="8465981" cy="53195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5120"/>
              </a:lnSpc>
            </a:pPr>
            <a:r>
              <a:rPr lang="en-US" sz="3200" b="1" spc="320" dirty="0">
                <a:solidFill>
                  <a:srgbClr val="364182"/>
                </a:solidFill>
                <a:latin typeface="Raleway"/>
              </a:rPr>
              <a:t>1445H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1B23727A-7DCA-4DC1-8EFF-EBEF9EF99874}"/>
              </a:ext>
            </a:extLst>
          </p:cNvPr>
          <p:cNvSpPr txBox="1"/>
          <p:nvPr/>
        </p:nvSpPr>
        <p:spPr>
          <a:xfrm>
            <a:off x="1059019" y="7444252"/>
            <a:ext cx="8161181" cy="49774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760"/>
              </a:lnSpc>
            </a:pPr>
            <a:r>
              <a:rPr lang="en-US" sz="2800" spc="168" dirty="0">
                <a:solidFill>
                  <a:srgbClr val="364182"/>
                </a:solidFill>
                <a:latin typeface="Raleway"/>
              </a:rPr>
              <a:t>Lake </a:t>
            </a:r>
            <a:r>
              <a:rPr lang="en-US" sz="2800" spc="168" dirty="0" err="1">
                <a:solidFill>
                  <a:srgbClr val="364182"/>
                </a:solidFill>
                <a:latin typeface="Raleway"/>
              </a:rPr>
              <a:t>Humantay</a:t>
            </a:r>
            <a:endParaRPr lang="en-US" sz="2800" spc="168" dirty="0">
              <a:solidFill>
                <a:srgbClr val="364182"/>
              </a:solidFill>
              <a:latin typeface="Raleway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45DC9334-565E-4658-9EFA-661CC2FCE97E}"/>
              </a:ext>
            </a:extLst>
          </p:cNvPr>
          <p:cNvSpPr txBox="1"/>
          <p:nvPr/>
        </p:nvSpPr>
        <p:spPr>
          <a:xfrm>
            <a:off x="1031249" y="8205316"/>
            <a:ext cx="8465981" cy="53195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5120"/>
              </a:lnSpc>
            </a:pPr>
            <a:r>
              <a:rPr lang="en-US" sz="3200" b="1" spc="320" dirty="0">
                <a:solidFill>
                  <a:srgbClr val="364182"/>
                </a:solidFill>
                <a:latin typeface="Raleway"/>
              </a:rPr>
              <a:t>1600H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82D7936B-F66C-4410-9BC7-FBA076BD33CF}"/>
              </a:ext>
            </a:extLst>
          </p:cNvPr>
          <p:cNvSpPr txBox="1"/>
          <p:nvPr/>
        </p:nvSpPr>
        <p:spPr>
          <a:xfrm>
            <a:off x="1031249" y="8912953"/>
            <a:ext cx="8161181" cy="49774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760"/>
              </a:lnSpc>
            </a:pPr>
            <a:r>
              <a:rPr lang="en-US" sz="2800" spc="168" dirty="0">
                <a:solidFill>
                  <a:srgbClr val="364182"/>
                </a:solidFill>
                <a:latin typeface="Raleway"/>
              </a:rPr>
              <a:t>Back in </a:t>
            </a:r>
            <a:r>
              <a:rPr lang="en-US" sz="2800" spc="168" dirty="0" err="1">
                <a:solidFill>
                  <a:srgbClr val="364182"/>
                </a:solidFill>
                <a:latin typeface="Raleway"/>
              </a:rPr>
              <a:t>Soraypampa</a:t>
            </a:r>
            <a:endParaRPr lang="en-US" sz="2800" spc="168" dirty="0">
              <a:solidFill>
                <a:srgbClr val="364182"/>
              </a:solidFill>
              <a:latin typeface="Ralew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14400"/>
            <a:ext cx="18288000" cy="1211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1371600" y="1028700"/>
            <a:ext cx="8599331" cy="1924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1: HIGHLIGHTS</a:t>
            </a:r>
          </a:p>
          <a:p>
            <a:pPr algn="l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SORAYPAMPA</a:t>
            </a:r>
          </a:p>
        </p:txBody>
      </p:sp>
    </p:spTree>
    <p:extLst>
      <p:ext uri="{BB962C8B-B14F-4D97-AF65-F5344CB8AC3E}">
        <p14:creationId xmlns:p14="http://schemas.microsoft.com/office/powerpoint/2010/main" val="946583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14400"/>
            <a:ext cx="18288000" cy="1211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544668" y="7658100"/>
            <a:ext cx="14771532" cy="1924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1: HIGHLIGHTS</a:t>
            </a:r>
          </a:p>
          <a:p>
            <a:pPr algn="l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5-KM TREK TO LAKE HUMANTAY</a:t>
            </a:r>
          </a:p>
        </p:txBody>
      </p:sp>
    </p:spTree>
    <p:extLst>
      <p:ext uri="{BB962C8B-B14F-4D97-AF65-F5344CB8AC3E}">
        <p14:creationId xmlns:p14="http://schemas.microsoft.com/office/powerpoint/2010/main" val="3784387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47700"/>
            <a:ext cx="18288000" cy="1211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838200" y="1714500"/>
            <a:ext cx="8599331" cy="1924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1: HIGHLIGHTS</a:t>
            </a:r>
          </a:p>
          <a:p>
            <a:pPr algn="l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LAKE HUMANTAY</a:t>
            </a:r>
          </a:p>
        </p:txBody>
      </p:sp>
    </p:spTree>
    <p:extLst>
      <p:ext uri="{BB962C8B-B14F-4D97-AF65-F5344CB8AC3E}">
        <p14:creationId xmlns:p14="http://schemas.microsoft.com/office/powerpoint/2010/main" val="3412919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01531" y="0"/>
            <a:ext cx="16344901" cy="108966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853665">
            <a:off x="9154967" y="-3075635"/>
            <a:ext cx="10386490" cy="17089281"/>
          </a:xfrm>
          <a:prstGeom prst="rect">
            <a:avLst/>
          </a:prstGeom>
          <a:solidFill>
            <a:srgbClr val="EBEFFE"/>
          </a:solidFill>
        </p:spPr>
      </p:sp>
      <p:grpSp>
        <p:nvGrpSpPr>
          <p:cNvPr id="4" name="Group 4"/>
          <p:cNvGrpSpPr/>
          <p:nvPr/>
        </p:nvGrpSpPr>
        <p:grpSpPr>
          <a:xfrm>
            <a:off x="10515600" y="571500"/>
            <a:ext cx="8599331" cy="5981269"/>
            <a:chOff x="0" y="-9525"/>
            <a:chExt cx="11465775" cy="7975025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1465775" cy="3882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80"/>
                </a:lnSpc>
              </a:pPr>
              <a:r>
                <a:rPr lang="en-US" sz="3600" b="1" spc="128" dirty="0">
                  <a:solidFill>
                    <a:srgbClr val="364182"/>
                  </a:solidFill>
                  <a:latin typeface="Raleway"/>
                </a:rPr>
                <a:t>DAY 2:</a:t>
              </a:r>
            </a:p>
            <a:p>
              <a:pPr algn="l">
                <a:lnSpc>
                  <a:spcPts val="7680"/>
                </a:lnSpc>
              </a:pPr>
              <a:r>
                <a:rPr lang="en-US" sz="6400" b="1" spc="128" dirty="0">
                  <a:solidFill>
                    <a:srgbClr val="364182"/>
                  </a:solidFill>
                  <a:latin typeface="Raleway"/>
                </a:rPr>
                <a:t>SORAYPAMPA TO CHAULLAY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7027" y="4331406"/>
              <a:ext cx="112879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364182"/>
                  </a:solidFill>
                  <a:latin typeface="Raleway"/>
                </a:rPr>
                <a:t>0545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7027" y="5277203"/>
              <a:ext cx="10881575" cy="730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Depart </a:t>
              </a:r>
              <a:r>
                <a:rPr lang="en-US" sz="2800" spc="168" dirty="0" err="1">
                  <a:solidFill>
                    <a:srgbClr val="364182"/>
                  </a:solidFill>
                  <a:latin typeface="Raleway"/>
                </a:rPr>
                <a:t>Soraypampa</a:t>
              </a:r>
              <a:endParaRPr lang="en-US" sz="2800" spc="168" dirty="0">
                <a:solidFill>
                  <a:srgbClr val="364182"/>
                </a:solidFill>
                <a:latin typeface="Raleway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289675"/>
              <a:ext cx="112879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364182"/>
                  </a:solidFill>
                  <a:latin typeface="Raleway"/>
                </a:rPr>
                <a:t>1015H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235471"/>
              <a:ext cx="10881575" cy="730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364182"/>
                  </a:solidFill>
                  <a:latin typeface="Raleway"/>
                </a:rPr>
                <a:t>Abra</a:t>
              </a: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 </a:t>
              </a:r>
              <a:r>
                <a:rPr lang="en-US" sz="2800" spc="168" dirty="0" err="1">
                  <a:solidFill>
                    <a:srgbClr val="364182"/>
                  </a:solidFill>
                  <a:latin typeface="Raleway"/>
                </a:rPr>
                <a:t>Salkantay</a:t>
              </a: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 (4,630 MASL)</a:t>
              </a:r>
            </a:p>
          </p:txBody>
        </p:sp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id="{490D4FA0-9C3B-4524-8948-7DB6C352250F}"/>
              </a:ext>
            </a:extLst>
          </p:cNvPr>
          <p:cNvSpPr txBox="1"/>
          <p:nvPr/>
        </p:nvSpPr>
        <p:spPr>
          <a:xfrm>
            <a:off x="10545919" y="6736614"/>
            <a:ext cx="8465981" cy="53195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5120"/>
              </a:lnSpc>
            </a:pPr>
            <a:r>
              <a:rPr lang="en-US" sz="3200" b="1" spc="320" dirty="0">
                <a:solidFill>
                  <a:srgbClr val="364182"/>
                </a:solidFill>
                <a:latin typeface="Raleway"/>
              </a:rPr>
              <a:t>1045H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1B23727A-7DCA-4DC1-8EFF-EBEF9EF99874}"/>
              </a:ext>
            </a:extLst>
          </p:cNvPr>
          <p:cNvSpPr txBox="1"/>
          <p:nvPr/>
        </p:nvSpPr>
        <p:spPr>
          <a:xfrm>
            <a:off x="10545919" y="7444252"/>
            <a:ext cx="8161181" cy="49774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760"/>
              </a:lnSpc>
            </a:pPr>
            <a:r>
              <a:rPr lang="en-US" sz="2800" spc="168" dirty="0">
                <a:solidFill>
                  <a:srgbClr val="364182"/>
                </a:solidFill>
                <a:latin typeface="Raleway"/>
              </a:rPr>
              <a:t>Lake </a:t>
            </a:r>
            <a:r>
              <a:rPr lang="en-US" sz="2800" spc="168" dirty="0" err="1">
                <a:solidFill>
                  <a:srgbClr val="364182"/>
                </a:solidFill>
                <a:latin typeface="Raleway"/>
              </a:rPr>
              <a:t>Salkantaycocha</a:t>
            </a:r>
            <a:endParaRPr lang="en-US" sz="2800" spc="168" dirty="0">
              <a:solidFill>
                <a:srgbClr val="364182"/>
              </a:solidFill>
              <a:latin typeface="Raleway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45DC9334-565E-4658-9EFA-661CC2FCE97E}"/>
              </a:ext>
            </a:extLst>
          </p:cNvPr>
          <p:cNvSpPr txBox="1"/>
          <p:nvPr/>
        </p:nvSpPr>
        <p:spPr>
          <a:xfrm>
            <a:off x="10518149" y="8205316"/>
            <a:ext cx="8465981" cy="53195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5120"/>
              </a:lnSpc>
            </a:pPr>
            <a:r>
              <a:rPr lang="en-US" sz="3200" b="1" spc="320" dirty="0">
                <a:solidFill>
                  <a:srgbClr val="364182"/>
                </a:solidFill>
                <a:latin typeface="Raleway"/>
              </a:rPr>
              <a:t>1500H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82D7936B-F66C-4410-9BC7-FBA076BD33CF}"/>
              </a:ext>
            </a:extLst>
          </p:cNvPr>
          <p:cNvSpPr txBox="1"/>
          <p:nvPr/>
        </p:nvSpPr>
        <p:spPr>
          <a:xfrm>
            <a:off x="10518149" y="8912953"/>
            <a:ext cx="8161181" cy="49774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760"/>
              </a:lnSpc>
            </a:pPr>
            <a:r>
              <a:rPr lang="en-US" sz="2800" spc="168" dirty="0">
                <a:solidFill>
                  <a:srgbClr val="364182"/>
                </a:solidFill>
                <a:latin typeface="Raleway"/>
              </a:rPr>
              <a:t>Arrive in </a:t>
            </a:r>
            <a:r>
              <a:rPr lang="en-US" sz="2800" spc="168" dirty="0" err="1">
                <a:solidFill>
                  <a:srgbClr val="364182"/>
                </a:solidFill>
                <a:latin typeface="Raleway"/>
              </a:rPr>
              <a:t>Chaullay</a:t>
            </a:r>
            <a:endParaRPr lang="en-US" sz="2800" spc="168" dirty="0">
              <a:solidFill>
                <a:srgbClr val="364182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892843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14400"/>
            <a:ext cx="18288000" cy="1211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990600" y="1314191"/>
            <a:ext cx="15609732" cy="1924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2: HIGHLIGHTS</a:t>
            </a:r>
          </a:p>
          <a:p>
            <a:pPr algn="l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8-KM ASSAULT TO SALKANTAY PASS</a:t>
            </a:r>
          </a:p>
        </p:txBody>
      </p:sp>
    </p:spTree>
    <p:extLst>
      <p:ext uri="{BB962C8B-B14F-4D97-AF65-F5344CB8AC3E}">
        <p14:creationId xmlns:p14="http://schemas.microsoft.com/office/powerpoint/2010/main" val="625796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14400"/>
            <a:ext cx="18288000" cy="1211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3048000" y="1257300"/>
            <a:ext cx="13857132" cy="1924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2: HIGHLIGHTS</a:t>
            </a:r>
          </a:p>
          <a:p>
            <a:pPr algn="r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ABRA SALKANTAY (4,630 MASL)</a:t>
            </a:r>
          </a:p>
        </p:txBody>
      </p:sp>
    </p:spTree>
    <p:extLst>
      <p:ext uri="{BB962C8B-B14F-4D97-AF65-F5344CB8AC3E}">
        <p14:creationId xmlns:p14="http://schemas.microsoft.com/office/powerpoint/2010/main" val="3765334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2057400"/>
            <a:ext cx="18440400" cy="126873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914400" y="1638300"/>
            <a:ext cx="11647332" cy="1924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2: HIGHLIGHTS</a:t>
            </a:r>
          </a:p>
          <a:p>
            <a:pPr algn="l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LAKE SALKANTAYCOCHA</a:t>
            </a:r>
          </a:p>
        </p:txBody>
      </p:sp>
    </p:spTree>
    <p:extLst>
      <p:ext uri="{BB962C8B-B14F-4D97-AF65-F5344CB8AC3E}">
        <p14:creationId xmlns:p14="http://schemas.microsoft.com/office/powerpoint/2010/main" val="33246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14400"/>
            <a:ext cx="18288000" cy="121158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1524000" y="2552700"/>
            <a:ext cx="15685932" cy="1924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2: HIGHLIGHTS</a:t>
            </a:r>
          </a:p>
          <a:p>
            <a:pPr algn="r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16-KM DESCENT TO CHAULLAY</a:t>
            </a:r>
          </a:p>
        </p:txBody>
      </p:sp>
    </p:spTree>
    <p:extLst>
      <p:ext uri="{BB962C8B-B14F-4D97-AF65-F5344CB8AC3E}">
        <p14:creationId xmlns:p14="http://schemas.microsoft.com/office/powerpoint/2010/main" val="2265916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181600" y="3771900"/>
            <a:ext cx="14580494" cy="17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00"/>
              </a:lnSpc>
            </a:pPr>
            <a:r>
              <a:rPr lang="en-US" sz="18000" spc="330" dirty="0" err="1">
                <a:solidFill>
                  <a:schemeClr val="bg1"/>
                </a:solidFill>
                <a:latin typeface="+mj-lt"/>
                <a:ea typeface="Adobe Fan Heiti Std B" panose="020B0700000000000000" pitchFamily="34" charset="-128"/>
              </a:rPr>
              <a:t>Salkantay</a:t>
            </a:r>
            <a:endParaRPr lang="en-US" sz="18000" spc="330" dirty="0">
              <a:solidFill>
                <a:schemeClr val="bg1"/>
              </a:solidFill>
              <a:latin typeface="+mj-lt"/>
              <a:ea typeface="Adobe Fan Heiti Std B" panose="020B07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916FCB-4A67-4553-AAD5-E8DA73ECC69C}"/>
              </a:ext>
            </a:extLst>
          </p:cNvPr>
          <p:cNvSpPr txBox="1"/>
          <p:nvPr/>
        </p:nvSpPr>
        <p:spPr>
          <a:xfrm>
            <a:off x="11049000" y="2019300"/>
            <a:ext cx="62392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venir Next LT Pro" panose="020B0604020202020204" pitchFamily="34" charset="0"/>
              </a:rPr>
              <a:t>DISPATCH FROM</a:t>
            </a:r>
            <a:endParaRPr lang="en-PH" sz="6000" dirty="0">
              <a:solidFill>
                <a:schemeClr val="bg1"/>
              </a:solidFill>
              <a:latin typeface="Avenir Next LT Pro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294" y="-2643107"/>
            <a:ext cx="11798306" cy="1384450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654212">
            <a:off x="-2367986" y="-1769944"/>
            <a:ext cx="10863192" cy="17089281"/>
          </a:xfrm>
          <a:prstGeom prst="rect">
            <a:avLst/>
          </a:prstGeom>
          <a:solidFill>
            <a:srgbClr val="EBEFFE"/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1354401"/>
            <a:ext cx="8599331" cy="5981269"/>
            <a:chOff x="0" y="-9525"/>
            <a:chExt cx="11465775" cy="7975025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1465775" cy="3882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80"/>
                </a:lnSpc>
              </a:pPr>
              <a:r>
                <a:rPr lang="en-US" sz="3600" b="1" spc="128" dirty="0">
                  <a:solidFill>
                    <a:srgbClr val="364182"/>
                  </a:solidFill>
                  <a:latin typeface="Raleway"/>
                </a:rPr>
                <a:t>DAY 3:</a:t>
              </a:r>
            </a:p>
            <a:p>
              <a:pPr algn="l">
                <a:lnSpc>
                  <a:spcPts val="7680"/>
                </a:lnSpc>
              </a:pPr>
              <a:r>
                <a:rPr lang="en-US" sz="6400" b="1" spc="128" dirty="0">
                  <a:solidFill>
                    <a:srgbClr val="364182"/>
                  </a:solidFill>
                  <a:latin typeface="Raleway"/>
                </a:rPr>
                <a:t>CHAULLAY TO LUCMABAMBA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7027" y="4331406"/>
              <a:ext cx="112879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364182"/>
                  </a:solidFill>
                  <a:latin typeface="Raleway"/>
                </a:rPr>
                <a:t>0630H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7027" y="5277203"/>
              <a:ext cx="10881575" cy="730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Depart </a:t>
              </a:r>
              <a:r>
                <a:rPr lang="en-US" sz="2800" spc="168" dirty="0" err="1">
                  <a:solidFill>
                    <a:srgbClr val="364182"/>
                  </a:solidFill>
                  <a:latin typeface="Raleway"/>
                </a:rPr>
                <a:t>Chaullay</a:t>
              </a:r>
              <a:endParaRPr lang="en-US" sz="2800" spc="168" dirty="0">
                <a:solidFill>
                  <a:srgbClr val="364182"/>
                </a:solidFill>
                <a:latin typeface="Raleway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289675"/>
              <a:ext cx="112879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364182"/>
                  </a:solidFill>
                  <a:latin typeface="Raleway"/>
                </a:rPr>
                <a:t>1120H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235471"/>
              <a:ext cx="10881575" cy="730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Arrive in </a:t>
              </a:r>
              <a:r>
                <a:rPr lang="en-US" sz="2800" spc="168" dirty="0" err="1">
                  <a:solidFill>
                    <a:srgbClr val="364182"/>
                  </a:solidFill>
                  <a:latin typeface="Raleway"/>
                </a:rPr>
                <a:t>Sahuayaco</a:t>
              </a: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, Sta. Teresa</a:t>
              </a:r>
            </a:p>
          </p:txBody>
        </p:sp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id="{490D4FA0-9C3B-4524-8948-7DB6C352250F}"/>
              </a:ext>
            </a:extLst>
          </p:cNvPr>
          <p:cNvSpPr txBox="1"/>
          <p:nvPr/>
        </p:nvSpPr>
        <p:spPr>
          <a:xfrm>
            <a:off x="1059019" y="7519515"/>
            <a:ext cx="8465981" cy="53195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5120"/>
              </a:lnSpc>
            </a:pPr>
            <a:r>
              <a:rPr lang="en-US" sz="3200" b="1" spc="320" dirty="0">
                <a:solidFill>
                  <a:srgbClr val="364182"/>
                </a:solidFill>
                <a:latin typeface="Raleway"/>
              </a:rPr>
              <a:t>1300H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1B23727A-7DCA-4DC1-8EFF-EBEF9EF99874}"/>
              </a:ext>
            </a:extLst>
          </p:cNvPr>
          <p:cNvSpPr txBox="1"/>
          <p:nvPr/>
        </p:nvSpPr>
        <p:spPr>
          <a:xfrm>
            <a:off x="1059019" y="8227153"/>
            <a:ext cx="8161181" cy="49774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760"/>
              </a:lnSpc>
            </a:pPr>
            <a:r>
              <a:rPr lang="en-US" sz="2800" spc="168" dirty="0">
                <a:solidFill>
                  <a:srgbClr val="364182"/>
                </a:solidFill>
                <a:latin typeface="Raleway"/>
              </a:rPr>
              <a:t>Arrive in </a:t>
            </a:r>
            <a:r>
              <a:rPr lang="en-US" sz="2800" spc="168" dirty="0" err="1">
                <a:solidFill>
                  <a:srgbClr val="364182"/>
                </a:solidFill>
                <a:latin typeface="Raleway"/>
              </a:rPr>
              <a:t>Lucmabamba</a:t>
            </a:r>
            <a:endParaRPr lang="en-US" sz="2800" spc="168" dirty="0">
              <a:solidFill>
                <a:srgbClr val="364182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517311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14400"/>
            <a:ext cx="18440400" cy="1211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1066800" y="7505700"/>
            <a:ext cx="15685932" cy="1924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3: HIGHLIGHTS</a:t>
            </a:r>
          </a:p>
          <a:p>
            <a:pPr algn="l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18-KM OF ROLLING TRAIL</a:t>
            </a:r>
          </a:p>
        </p:txBody>
      </p:sp>
    </p:spTree>
    <p:extLst>
      <p:ext uri="{BB962C8B-B14F-4D97-AF65-F5344CB8AC3E}">
        <p14:creationId xmlns:p14="http://schemas.microsoft.com/office/powerpoint/2010/main" val="2964237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14400"/>
            <a:ext cx="18288000" cy="1211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1676400" y="3238500"/>
            <a:ext cx="15685932" cy="2911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3: HIGHLIGHTS</a:t>
            </a:r>
          </a:p>
          <a:p>
            <a:pPr algn="r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WATERFALLS, RIVER CROSSINGS &amp; LANDSLIDE AREAS</a:t>
            </a:r>
          </a:p>
        </p:txBody>
      </p:sp>
    </p:spTree>
    <p:extLst>
      <p:ext uri="{BB962C8B-B14F-4D97-AF65-F5344CB8AC3E}">
        <p14:creationId xmlns:p14="http://schemas.microsoft.com/office/powerpoint/2010/main" val="1650983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81400" y="0"/>
            <a:ext cx="16131860" cy="1075457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853665">
            <a:off x="9154967" y="-3075635"/>
            <a:ext cx="10386490" cy="17089281"/>
          </a:xfrm>
          <a:prstGeom prst="rect">
            <a:avLst/>
          </a:prstGeom>
          <a:solidFill>
            <a:srgbClr val="EBEFFE"/>
          </a:solidFill>
        </p:spPr>
      </p:sp>
      <p:grpSp>
        <p:nvGrpSpPr>
          <p:cNvPr id="4" name="Group 4"/>
          <p:cNvGrpSpPr/>
          <p:nvPr/>
        </p:nvGrpSpPr>
        <p:grpSpPr>
          <a:xfrm>
            <a:off x="10515600" y="571500"/>
            <a:ext cx="8599331" cy="5981269"/>
            <a:chOff x="0" y="-9525"/>
            <a:chExt cx="11465775" cy="7975025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1465775" cy="3882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80"/>
                </a:lnSpc>
              </a:pPr>
              <a:r>
                <a:rPr lang="en-US" sz="3600" b="1" spc="128" dirty="0">
                  <a:solidFill>
                    <a:srgbClr val="364182"/>
                  </a:solidFill>
                  <a:latin typeface="Raleway"/>
                </a:rPr>
                <a:t>DAY 4:</a:t>
              </a:r>
            </a:p>
            <a:p>
              <a:pPr algn="l">
                <a:lnSpc>
                  <a:spcPts val="7680"/>
                </a:lnSpc>
              </a:pPr>
              <a:r>
                <a:rPr lang="en-US" sz="6400" b="1" spc="128" dirty="0">
                  <a:solidFill>
                    <a:srgbClr val="364182"/>
                  </a:solidFill>
                  <a:latin typeface="Raleway"/>
                </a:rPr>
                <a:t>LUCMABAMBA TO AGUAS CALIENTES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7027" y="4331406"/>
              <a:ext cx="112879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364182"/>
                  </a:solidFill>
                  <a:latin typeface="Raleway"/>
                </a:rPr>
                <a:t>0630H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7027" y="5277203"/>
              <a:ext cx="10881575" cy="730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Depart </a:t>
              </a:r>
              <a:r>
                <a:rPr lang="en-US" sz="2800" spc="168" dirty="0" err="1">
                  <a:solidFill>
                    <a:srgbClr val="364182"/>
                  </a:solidFill>
                  <a:latin typeface="Raleway"/>
                </a:rPr>
                <a:t>Lucmabamba</a:t>
              </a:r>
              <a:endParaRPr lang="en-US" sz="2800" spc="168" dirty="0">
                <a:solidFill>
                  <a:srgbClr val="364182"/>
                </a:solidFill>
                <a:latin typeface="Raleway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289675"/>
              <a:ext cx="112879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364182"/>
                  </a:solidFill>
                  <a:latin typeface="Raleway"/>
                </a:rPr>
                <a:t>0900H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235471"/>
              <a:ext cx="10881575" cy="730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364182"/>
                  </a:solidFill>
                  <a:latin typeface="Raleway"/>
                </a:rPr>
                <a:t>Llactapata</a:t>
              </a: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 Ruins</a:t>
              </a:r>
            </a:p>
          </p:txBody>
        </p:sp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id="{490D4FA0-9C3B-4524-8948-7DB6C352250F}"/>
              </a:ext>
            </a:extLst>
          </p:cNvPr>
          <p:cNvSpPr txBox="1"/>
          <p:nvPr/>
        </p:nvSpPr>
        <p:spPr>
          <a:xfrm>
            <a:off x="10545919" y="6736614"/>
            <a:ext cx="8465981" cy="53195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5120"/>
              </a:lnSpc>
            </a:pPr>
            <a:r>
              <a:rPr lang="en-US" sz="3200" b="1" spc="320" dirty="0">
                <a:solidFill>
                  <a:srgbClr val="364182"/>
                </a:solidFill>
                <a:latin typeface="Raleway"/>
              </a:rPr>
              <a:t>1100H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1B23727A-7DCA-4DC1-8EFF-EBEF9EF99874}"/>
              </a:ext>
            </a:extLst>
          </p:cNvPr>
          <p:cNvSpPr txBox="1"/>
          <p:nvPr/>
        </p:nvSpPr>
        <p:spPr>
          <a:xfrm>
            <a:off x="10545919" y="7444252"/>
            <a:ext cx="8161181" cy="49774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760"/>
              </a:lnSpc>
            </a:pPr>
            <a:r>
              <a:rPr lang="en-US" sz="2800" spc="168" dirty="0" err="1">
                <a:solidFill>
                  <a:srgbClr val="364182"/>
                </a:solidFill>
                <a:latin typeface="Raleway"/>
              </a:rPr>
              <a:t>Hidroelectrica</a:t>
            </a:r>
            <a:endParaRPr lang="en-US" sz="2800" spc="168" dirty="0">
              <a:solidFill>
                <a:srgbClr val="364182"/>
              </a:solidFill>
              <a:latin typeface="Raleway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45DC9334-565E-4658-9EFA-661CC2FCE97E}"/>
              </a:ext>
            </a:extLst>
          </p:cNvPr>
          <p:cNvSpPr txBox="1"/>
          <p:nvPr/>
        </p:nvSpPr>
        <p:spPr>
          <a:xfrm>
            <a:off x="10518149" y="8205316"/>
            <a:ext cx="8465981" cy="53195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5120"/>
              </a:lnSpc>
            </a:pPr>
            <a:r>
              <a:rPr lang="en-US" sz="3200" b="1" spc="320" dirty="0">
                <a:solidFill>
                  <a:srgbClr val="364182"/>
                </a:solidFill>
                <a:latin typeface="Raleway"/>
              </a:rPr>
              <a:t>1500H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82D7936B-F66C-4410-9BC7-FBA076BD33CF}"/>
              </a:ext>
            </a:extLst>
          </p:cNvPr>
          <p:cNvSpPr txBox="1"/>
          <p:nvPr/>
        </p:nvSpPr>
        <p:spPr>
          <a:xfrm>
            <a:off x="10518149" y="8912953"/>
            <a:ext cx="8161181" cy="49774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760"/>
              </a:lnSpc>
            </a:pPr>
            <a:r>
              <a:rPr lang="en-US" sz="2800" spc="168" dirty="0" err="1">
                <a:solidFill>
                  <a:srgbClr val="364182"/>
                </a:solidFill>
                <a:latin typeface="Raleway"/>
              </a:rPr>
              <a:t>Aguas</a:t>
            </a:r>
            <a:r>
              <a:rPr lang="en-US" sz="2800" spc="168" dirty="0">
                <a:solidFill>
                  <a:srgbClr val="364182"/>
                </a:solidFill>
                <a:latin typeface="Raleway"/>
              </a:rPr>
              <a:t> Calientes</a:t>
            </a:r>
          </a:p>
        </p:txBody>
      </p:sp>
    </p:spTree>
    <p:extLst>
      <p:ext uri="{BB962C8B-B14F-4D97-AF65-F5344CB8AC3E}">
        <p14:creationId xmlns:p14="http://schemas.microsoft.com/office/powerpoint/2010/main" val="2765239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485900"/>
            <a:ext cx="18592800" cy="1211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1828800" y="1028700"/>
            <a:ext cx="15685932" cy="1924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4: HIGHLIGHTS</a:t>
            </a:r>
          </a:p>
          <a:p>
            <a:pPr algn="r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21-KM STRETCH</a:t>
            </a:r>
          </a:p>
        </p:txBody>
      </p:sp>
    </p:spTree>
    <p:extLst>
      <p:ext uri="{BB962C8B-B14F-4D97-AF65-F5344CB8AC3E}">
        <p14:creationId xmlns:p14="http://schemas.microsoft.com/office/powerpoint/2010/main" val="1450593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14400"/>
            <a:ext cx="18288000" cy="1211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609600" y="704591"/>
            <a:ext cx="17895732" cy="1924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4: HIGHLIGHTS</a:t>
            </a:r>
          </a:p>
          <a:p>
            <a:pPr algn="l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6-KM ASSAULT TO LLACTAPATA RUINS</a:t>
            </a:r>
          </a:p>
        </p:txBody>
      </p:sp>
    </p:spTree>
    <p:extLst>
      <p:ext uri="{BB962C8B-B14F-4D97-AF65-F5344CB8AC3E}">
        <p14:creationId xmlns:p14="http://schemas.microsoft.com/office/powerpoint/2010/main" val="1605820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14400"/>
            <a:ext cx="18288000" cy="1211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838200" y="8115300"/>
            <a:ext cx="17895732" cy="1924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4: HIGHLIGHTS</a:t>
            </a:r>
          </a:p>
          <a:p>
            <a:pPr algn="l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HIDROELECTRICA</a:t>
            </a:r>
          </a:p>
        </p:txBody>
      </p:sp>
    </p:spTree>
    <p:extLst>
      <p:ext uri="{BB962C8B-B14F-4D97-AF65-F5344CB8AC3E}">
        <p14:creationId xmlns:p14="http://schemas.microsoft.com/office/powerpoint/2010/main" val="19828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14400"/>
            <a:ext cx="18288000" cy="1211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914400" y="1485900"/>
            <a:ext cx="17895732" cy="1924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4: HIGHLIGHTS</a:t>
            </a:r>
          </a:p>
          <a:p>
            <a:pPr algn="l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11-KM WALK ALONG PERU RAIL TRACK</a:t>
            </a:r>
          </a:p>
        </p:txBody>
      </p:sp>
    </p:spTree>
    <p:extLst>
      <p:ext uri="{BB962C8B-B14F-4D97-AF65-F5344CB8AC3E}">
        <p14:creationId xmlns:p14="http://schemas.microsoft.com/office/powerpoint/2010/main" val="2971376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14400"/>
            <a:ext cx="18440400" cy="1211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-533400" y="2781300"/>
            <a:ext cx="17895732" cy="1924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4: HIGHLIGHTS</a:t>
            </a:r>
          </a:p>
          <a:p>
            <a:pPr algn="r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AGUAS CALIENTES</a:t>
            </a:r>
          </a:p>
        </p:txBody>
      </p:sp>
    </p:spTree>
    <p:extLst>
      <p:ext uri="{BB962C8B-B14F-4D97-AF65-F5344CB8AC3E}">
        <p14:creationId xmlns:p14="http://schemas.microsoft.com/office/powerpoint/2010/main" val="1695501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7626" y="-4714875"/>
            <a:ext cx="11144250" cy="1671637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21080866">
            <a:off x="-1484806" y="-1769944"/>
            <a:ext cx="10863192" cy="17089281"/>
          </a:xfrm>
          <a:prstGeom prst="rect">
            <a:avLst/>
          </a:prstGeom>
          <a:solidFill>
            <a:srgbClr val="EBEFFE"/>
          </a:solidFill>
        </p:spPr>
      </p:sp>
      <p:grpSp>
        <p:nvGrpSpPr>
          <p:cNvPr id="4" name="Group 4"/>
          <p:cNvGrpSpPr/>
          <p:nvPr/>
        </p:nvGrpSpPr>
        <p:grpSpPr>
          <a:xfrm>
            <a:off x="685800" y="280516"/>
            <a:ext cx="8599331" cy="5828869"/>
            <a:chOff x="0" y="-9525"/>
            <a:chExt cx="11465775" cy="7771825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1465775" cy="3882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80"/>
                </a:lnSpc>
              </a:pPr>
              <a:r>
                <a:rPr lang="en-US" sz="3600" b="1" spc="128" dirty="0">
                  <a:solidFill>
                    <a:srgbClr val="364182"/>
                  </a:solidFill>
                  <a:latin typeface="Raleway"/>
                </a:rPr>
                <a:t>DAY 5:</a:t>
              </a:r>
            </a:p>
            <a:p>
              <a:pPr algn="l">
                <a:lnSpc>
                  <a:spcPts val="7680"/>
                </a:lnSpc>
              </a:pPr>
              <a:r>
                <a:rPr lang="en-US" sz="6400" b="1" spc="128" dirty="0">
                  <a:solidFill>
                    <a:srgbClr val="364182"/>
                  </a:solidFill>
                  <a:latin typeface="Raleway"/>
                </a:rPr>
                <a:t>MACHU PICCHU</a:t>
              </a:r>
            </a:p>
            <a:p>
              <a:pPr algn="l">
                <a:lnSpc>
                  <a:spcPts val="7680"/>
                </a:lnSpc>
              </a:pPr>
              <a:r>
                <a:rPr lang="en-US" sz="6400" b="1" spc="128" dirty="0">
                  <a:solidFill>
                    <a:srgbClr val="364182"/>
                  </a:solidFill>
                  <a:latin typeface="Raleway"/>
                </a:rPr>
                <a:t>&amp; CUSCO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7027" y="4331406"/>
              <a:ext cx="112879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364182"/>
                  </a:solidFill>
                  <a:latin typeface="Raleway"/>
                </a:rPr>
                <a:t>0730H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7027" y="5277203"/>
              <a:ext cx="10881575" cy="730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Depart Cusco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086475"/>
              <a:ext cx="112879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364182"/>
                  </a:solidFill>
                  <a:latin typeface="Raleway"/>
                </a:rPr>
                <a:t>0845H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032271"/>
              <a:ext cx="10881575" cy="730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Arrive in Machu Picchu</a:t>
              </a:r>
            </a:p>
          </p:txBody>
        </p:sp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id="{490D4FA0-9C3B-4524-8948-7DB6C352250F}"/>
              </a:ext>
            </a:extLst>
          </p:cNvPr>
          <p:cNvSpPr txBox="1"/>
          <p:nvPr/>
        </p:nvSpPr>
        <p:spPr>
          <a:xfrm>
            <a:off x="716119" y="6147916"/>
            <a:ext cx="8465981" cy="53195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5120"/>
              </a:lnSpc>
            </a:pPr>
            <a:r>
              <a:rPr lang="en-US" sz="3200" b="1" spc="320" dirty="0">
                <a:solidFill>
                  <a:srgbClr val="364182"/>
                </a:solidFill>
                <a:latin typeface="Raleway"/>
              </a:rPr>
              <a:t>1130H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1B23727A-7DCA-4DC1-8EFF-EBEF9EF99874}"/>
              </a:ext>
            </a:extLst>
          </p:cNvPr>
          <p:cNvSpPr txBox="1"/>
          <p:nvPr/>
        </p:nvSpPr>
        <p:spPr>
          <a:xfrm>
            <a:off x="716119" y="6855554"/>
            <a:ext cx="8161181" cy="49774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760"/>
              </a:lnSpc>
            </a:pPr>
            <a:r>
              <a:rPr lang="en-US" sz="2800" spc="168" dirty="0">
                <a:solidFill>
                  <a:srgbClr val="364182"/>
                </a:solidFill>
                <a:latin typeface="Raleway"/>
              </a:rPr>
              <a:t>Depart </a:t>
            </a:r>
            <a:r>
              <a:rPr lang="en-US" sz="2800" spc="168" dirty="0" err="1">
                <a:solidFill>
                  <a:srgbClr val="364182"/>
                </a:solidFill>
                <a:latin typeface="Raleway"/>
              </a:rPr>
              <a:t>Aguas</a:t>
            </a:r>
            <a:r>
              <a:rPr lang="en-US" sz="2800" spc="168" dirty="0">
                <a:solidFill>
                  <a:srgbClr val="364182"/>
                </a:solidFill>
                <a:latin typeface="Raleway"/>
              </a:rPr>
              <a:t> Calientes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45DC9334-565E-4658-9EFA-661CC2FCE97E}"/>
              </a:ext>
            </a:extLst>
          </p:cNvPr>
          <p:cNvSpPr txBox="1"/>
          <p:nvPr/>
        </p:nvSpPr>
        <p:spPr>
          <a:xfrm>
            <a:off x="688349" y="7443316"/>
            <a:ext cx="8465981" cy="53195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5120"/>
              </a:lnSpc>
            </a:pPr>
            <a:r>
              <a:rPr lang="en-US" sz="3200" b="1" spc="320" dirty="0">
                <a:solidFill>
                  <a:srgbClr val="364182"/>
                </a:solidFill>
                <a:latin typeface="Raleway"/>
              </a:rPr>
              <a:t>1230H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82D7936B-F66C-4410-9BC7-FBA076BD33CF}"/>
              </a:ext>
            </a:extLst>
          </p:cNvPr>
          <p:cNvSpPr txBox="1"/>
          <p:nvPr/>
        </p:nvSpPr>
        <p:spPr>
          <a:xfrm>
            <a:off x="688349" y="8150953"/>
            <a:ext cx="8161181" cy="49774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760"/>
              </a:lnSpc>
            </a:pPr>
            <a:r>
              <a:rPr lang="en-US" sz="2800" spc="168" dirty="0">
                <a:solidFill>
                  <a:srgbClr val="364182"/>
                </a:solidFill>
                <a:latin typeface="Raleway"/>
              </a:rPr>
              <a:t>Back in </a:t>
            </a:r>
            <a:r>
              <a:rPr lang="en-US" sz="2800" spc="168" dirty="0" err="1">
                <a:solidFill>
                  <a:srgbClr val="364182"/>
                </a:solidFill>
                <a:latin typeface="Raleway"/>
              </a:rPr>
              <a:t>Hidroelectrica</a:t>
            </a:r>
            <a:endParaRPr lang="en-US" sz="2800" spc="168" dirty="0">
              <a:solidFill>
                <a:srgbClr val="364182"/>
              </a:solidFill>
              <a:latin typeface="Raleway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C13B3AE-F175-4822-8A9A-0069EAD55853}"/>
              </a:ext>
            </a:extLst>
          </p:cNvPr>
          <p:cNvSpPr txBox="1"/>
          <p:nvPr/>
        </p:nvSpPr>
        <p:spPr>
          <a:xfrm>
            <a:off x="685800" y="8738716"/>
            <a:ext cx="8465981" cy="53195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5120"/>
              </a:lnSpc>
            </a:pPr>
            <a:r>
              <a:rPr lang="en-US" sz="3200" b="1" spc="320" dirty="0">
                <a:solidFill>
                  <a:srgbClr val="364182"/>
                </a:solidFill>
                <a:latin typeface="Raleway"/>
              </a:rPr>
              <a:t>1930H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D883D0E6-0AE6-42A0-AF6E-E16725C24218}"/>
              </a:ext>
            </a:extLst>
          </p:cNvPr>
          <p:cNvSpPr txBox="1"/>
          <p:nvPr/>
        </p:nvSpPr>
        <p:spPr>
          <a:xfrm>
            <a:off x="685800" y="9446353"/>
            <a:ext cx="8161181" cy="497747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760"/>
              </a:lnSpc>
            </a:pPr>
            <a:r>
              <a:rPr lang="en-US" sz="2800" spc="168" dirty="0">
                <a:solidFill>
                  <a:srgbClr val="364182"/>
                </a:solidFill>
                <a:latin typeface="Raleway"/>
              </a:rPr>
              <a:t>Cusco</a:t>
            </a:r>
          </a:p>
        </p:txBody>
      </p:sp>
    </p:spTree>
    <p:extLst>
      <p:ext uri="{BB962C8B-B14F-4D97-AF65-F5344CB8AC3E}">
        <p14:creationId xmlns:p14="http://schemas.microsoft.com/office/powerpoint/2010/main" val="418010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52770" y="5330332"/>
            <a:ext cx="3324032" cy="84546"/>
          </a:xfrm>
          <a:prstGeom prst="rect">
            <a:avLst/>
          </a:prstGeom>
          <a:solidFill>
            <a:srgbClr val="EBEFFE"/>
          </a:solidFill>
        </p:spPr>
      </p:sp>
      <p:sp>
        <p:nvSpPr>
          <p:cNvPr id="3" name="AutoShape 3"/>
          <p:cNvSpPr/>
          <p:nvPr/>
        </p:nvSpPr>
        <p:spPr>
          <a:xfrm>
            <a:off x="15816738" y="5330332"/>
            <a:ext cx="3324032" cy="84546"/>
          </a:xfrm>
          <a:prstGeom prst="rect">
            <a:avLst/>
          </a:prstGeom>
          <a:solidFill>
            <a:srgbClr val="EBEFFE"/>
          </a:solidFill>
        </p:spPr>
      </p:sp>
      <p:sp>
        <p:nvSpPr>
          <p:cNvPr id="4" name="TextBox 4"/>
          <p:cNvSpPr txBox="1"/>
          <p:nvPr/>
        </p:nvSpPr>
        <p:spPr>
          <a:xfrm>
            <a:off x="3796585" y="1632050"/>
            <a:ext cx="10694831" cy="767636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7280"/>
              </a:lnSpc>
            </a:pPr>
            <a:r>
              <a:rPr lang="en-US" sz="5600" spc="672" dirty="0">
                <a:solidFill>
                  <a:srgbClr val="EBEFFE"/>
                </a:solidFill>
                <a:latin typeface="Raleway"/>
              </a:rPr>
              <a:t>ANGEL JUAREZ</a:t>
            </a:r>
          </a:p>
          <a:p>
            <a:pPr algn="ctr">
              <a:lnSpc>
                <a:spcPts val="7280"/>
              </a:lnSpc>
            </a:pPr>
            <a:r>
              <a:rPr lang="en-US" sz="5600" spc="672" dirty="0">
                <a:solidFill>
                  <a:srgbClr val="EBEFFE"/>
                </a:solidFill>
                <a:latin typeface="Raleway"/>
              </a:rPr>
              <a:t>www.lakwatsero.com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568599" y="6742398"/>
            <a:ext cx="4141631" cy="1220502"/>
            <a:chOff x="0" y="-133350"/>
            <a:chExt cx="5522175" cy="1627336"/>
          </a:xfrm>
        </p:grpSpPr>
        <p:sp>
          <p:nvSpPr>
            <p:cNvPr id="7" name="TextBox 7"/>
            <p:cNvSpPr txBox="1"/>
            <p:nvPr/>
          </p:nvSpPr>
          <p:spPr>
            <a:xfrm>
              <a:off x="0" y="-133350"/>
              <a:ext cx="5522175" cy="781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EBEFFE"/>
                  </a:solidFill>
                  <a:latin typeface="Raleway"/>
                </a:rPr>
                <a:t>FACEBOOK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30200" y="920751"/>
              <a:ext cx="4861775" cy="573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0"/>
                </a:lnSpc>
              </a:pP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@</a:t>
              </a: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thelakwatsero</a:t>
              </a:r>
              <a:endParaRPr lang="en-US" sz="2100" spc="84" dirty="0">
                <a:solidFill>
                  <a:srgbClr val="EBEFFE"/>
                </a:solidFill>
                <a:latin typeface="Raleway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73184" y="6742398"/>
            <a:ext cx="4141631" cy="1220502"/>
            <a:chOff x="0" y="-133350"/>
            <a:chExt cx="5522175" cy="162733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33350"/>
              <a:ext cx="5522175" cy="781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3200" b="1" spc="320">
                  <a:solidFill>
                    <a:srgbClr val="EBEFFE"/>
                  </a:solidFill>
                  <a:latin typeface="Raleway"/>
                </a:rPr>
                <a:t>TWITTER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30200" y="920751"/>
              <a:ext cx="4861775" cy="573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0"/>
                </a:lnSpc>
              </a:pP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@</a:t>
              </a: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thelakwatsero</a:t>
              </a:r>
              <a:endParaRPr lang="en-US" sz="2100" spc="84" dirty="0">
                <a:solidFill>
                  <a:srgbClr val="EBEFFE"/>
                </a:solidFill>
                <a:latin typeface="Raleway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577770" y="6742398"/>
            <a:ext cx="4141631" cy="1220502"/>
            <a:chOff x="0" y="-133350"/>
            <a:chExt cx="5522175" cy="162733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33350"/>
              <a:ext cx="5522175" cy="781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3200" b="1" spc="320">
                  <a:solidFill>
                    <a:srgbClr val="EBEFFE"/>
                  </a:solidFill>
                  <a:latin typeface="Raleway"/>
                </a:rPr>
                <a:t>INSTAGRAM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30200" y="920751"/>
              <a:ext cx="4861775" cy="573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0"/>
                </a:lnSpc>
              </a:pP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@</a:t>
              </a: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thelakwatsero</a:t>
              </a:r>
              <a:endParaRPr lang="en-US" sz="2100" spc="84" dirty="0">
                <a:solidFill>
                  <a:srgbClr val="EBEFFE"/>
                </a:solidFill>
                <a:latin typeface="Raleway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48861" y="4639779"/>
            <a:ext cx="1381106" cy="13811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58032" y="4639779"/>
            <a:ext cx="1381106" cy="1381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16395" y="4694530"/>
            <a:ext cx="1674260" cy="13561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14400"/>
            <a:ext cx="18288000" cy="1211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539034" y="3695700"/>
            <a:ext cx="17209932" cy="1924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5: HIGHLIGHTS</a:t>
            </a:r>
          </a:p>
          <a:p>
            <a:pPr algn="r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MACHU PICCHU</a:t>
            </a:r>
          </a:p>
        </p:txBody>
      </p:sp>
    </p:spTree>
    <p:extLst>
      <p:ext uri="{BB962C8B-B14F-4D97-AF65-F5344CB8AC3E}">
        <p14:creationId xmlns:p14="http://schemas.microsoft.com/office/powerpoint/2010/main" val="2606051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18" y="-1409700"/>
            <a:ext cx="18317817" cy="12115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010F21-BCAD-4F72-ACA8-1853322B74EA}"/>
              </a:ext>
            </a:extLst>
          </p:cNvPr>
          <p:cNvSpPr txBox="1"/>
          <p:nvPr/>
        </p:nvSpPr>
        <p:spPr>
          <a:xfrm>
            <a:off x="416331" y="3219191"/>
            <a:ext cx="17895732" cy="1924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3600" b="1" spc="128" dirty="0">
                <a:solidFill>
                  <a:schemeClr val="bg1"/>
                </a:solidFill>
                <a:latin typeface="Raleway"/>
              </a:rPr>
              <a:t>DAY 5: HIGHLIGHTS</a:t>
            </a:r>
          </a:p>
          <a:p>
            <a:pPr algn="l">
              <a:lnSpc>
                <a:spcPts val="7680"/>
              </a:lnSpc>
            </a:pPr>
            <a:r>
              <a:rPr lang="en-US" sz="6400" b="1" spc="128" dirty="0">
                <a:solidFill>
                  <a:schemeClr val="bg1"/>
                </a:solidFill>
                <a:latin typeface="Raleway"/>
              </a:rPr>
              <a:t>MACHU PICCHU</a:t>
            </a:r>
          </a:p>
        </p:txBody>
      </p:sp>
    </p:spTree>
    <p:extLst>
      <p:ext uri="{BB962C8B-B14F-4D97-AF65-F5344CB8AC3E}">
        <p14:creationId xmlns:p14="http://schemas.microsoft.com/office/powerpoint/2010/main" val="243142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250" y="-533400"/>
            <a:ext cx="8705851" cy="11315700"/>
            <a:chOff x="0" y="0"/>
            <a:chExt cx="11607801" cy="15087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1607801" cy="75438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7543800"/>
              <a:ext cx="11607801" cy="7543800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 rot="610892">
            <a:off x="6218002" y="-2599300"/>
            <a:ext cx="14852568" cy="17554557"/>
          </a:xfrm>
          <a:prstGeom prst="rect">
            <a:avLst/>
          </a:prstGeom>
          <a:solidFill>
            <a:srgbClr val="EBEFFE"/>
          </a:solidFill>
        </p:spPr>
      </p:sp>
      <p:grpSp>
        <p:nvGrpSpPr>
          <p:cNvPr id="6" name="Group 6"/>
          <p:cNvGrpSpPr/>
          <p:nvPr/>
        </p:nvGrpSpPr>
        <p:grpSpPr>
          <a:xfrm>
            <a:off x="8613148" y="1040607"/>
            <a:ext cx="8627101" cy="7150893"/>
            <a:chOff x="0" y="-9525"/>
            <a:chExt cx="11502802" cy="9534522"/>
          </a:xfrm>
        </p:grpSpPr>
        <p:sp>
          <p:nvSpPr>
            <p:cNvPr id="7" name="TextBox 7"/>
            <p:cNvSpPr txBox="1"/>
            <p:nvPr/>
          </p:nvSpPr>
          <p:spPr>
            <a:xfrm>
              <a:off x="25400" y="-9525"/>
              <a:ext cx="11465775" cy="1249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680"/>
                </a:lnSpc>
              </a:pPr>
              <a:r>
                <a:rPr lang="en-US" sz="6400" b="1" spc="128" dirty="0">
                  <a:solidFill>
                    <a:srgbClr val="364182"/>
                  </a:solidFill>
                  <a:latin typeface="Raleway"/>
                </a:rPr>
                <a:t>TIPS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7027" y="2364032"/>
              <a:ext cx="114657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364182"/>
                  </a:solidFill>
                  <a:latin typeface="Raleway"/>
                </a:rPr>
                <a:t>BEST MONTHS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027" y="3313497"/>
              <a:ext cx="11465775" cy="2318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0"/>
                </a:lnSpc>
              </a:pPr>
              <a:r>
                <a:rPr lang="en-US" sz="2800" spc="168">
                  <a:solidFill>
                    <a:srgbClr val="364182"/>
                  </a:solidFill>
                  <a:latin typeface="Raleway"/>
                </a:rPr>
                <a:t>Presentations are communication tools that can be demonstrations, lectures, speeches, reports, and more.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256722"/>
              <a:ext cx="114911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364182"/>
                  </a:solidFill>
                  <a:latin typeface="Raleway"/>
                </a:rPr>
                <a:t>GEAR RENTALS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206188"/>
              <a:ext cx="11491175" cy="2318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0"/>
                </a:lnSpc>
              </a:pPr>
              <a:r>
                <a:rPr lang="en-US" sz="2800" spc="168">
                  <a:solidFill>
                    <a:srgbClr val="364182"/>
                  </a:solidFill>
                  <a:latin typeface="Raleway"/>
                </a:rPr>
                <a:t>Presentations are communication tools that can be demonstrations, lectures, speeches, reports, and more.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54212">
            <a:off x="10485233" y="-2627365"/>
            <a:ext cx="9757478" cy="14140608"/>
          </a:xfrm>
          <a:prstGeom prst="rect">
            <a:avLst/>
          </a:prstGeom>
          <a:solidFill>
            <a:srgbClr val="EBEFFE"/>
          </a:solidFill>
        </p:spPr>
      </p:sp>
      <p:grpSp>
        <p:nvGrpSpPr>
          <p:cNvPr id="3" name="Group 3"/>
          <p:cNvGrpSpPr/>
          <p:nvPr/>
        </p:nvGrpSpPr>
        <p:grpSpPr>
          <a:xfrm>
            <a:off x="1266825" y="1790700"/>
            <a:ext cx="7105651" cy="6705600"/>
            <a:chOff x="0" y="0"/>
            <a:chExt cx="9474201" cy="8940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610100" cy="43434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64100" y="0"/>
              <a:ext cx="4610100" cy="43434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597400"/>
              <a:ext cx="4610100" cy="43434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64100" y="4597400"/>
              <a:ext cx="4610100" cy="43434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2546169" y="1920505"/>
            <a:ext cx="4808381" cy="6445991"/>
            <a:chOff x="0" y="0"/>
            <a:chExt cx="6411175" cy="8594655"/>
          </a:xfrm>
        </p:grpSpPr>
        <p:sp>
          <p:nvSpPr>
            <p:cNvPr id="9" name="TextBox 9"/>
            <p:cNvSpPr txBox="1"/>
            <p:nvPr/>
          </p:nvSpPr>
          <p:spPr>
            <a:xfrm>
              <a:off x="0" y="-47625"/>
              <a:ext cx="6411175" cy="180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460"/>
                </a:lnSpc>
              </a:pPr>
              <a:r>
                <a:rPr lang="en-US" sz="4200" spc="210">
                  <a:solidFill>
                    <a:srgbClr val="364182"/>
                  </a:solidFill>
                  <a:latin typeface="Raleway"/>
                </a:rPr>
                <a:t>Vacations should be hassle-free.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254179"/>
              <a:ext cx="6411175" cy="6340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760"/>
                </a:lnSpc>
              </a:pPr>
              <a:r>
                <a:rPr lang="en-US" sz="2800" spc="168">
                  <a:solidFill>
                    <a:srgbClr val="364182"/>
                  </a:solidFill>
                  <a:latin typeface="Raleway"/>
                </a:rPr>
                <a:t>Presentations are communication tools that can be demonstrations, lectures, speeches, reports, and more. Most of the time, they’re presented before an audience.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-654212">
            <a:off x="-2507063" y="-2262832"/>
            <a:ext cx="10682662" cy="15096156"/>
          </a:xfrm>
          <a:prstGeom prst="rect">
            <a:avLst/>
          </a:prstGeom>
          <a:solidFill>
            <a:srgbClr val="364182">
              <a:alpha val="92000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685800" y="1790700"/>
            <a:ext cx="7696200" cy="7222142"/>
            <a:chOff x="0" y="258409"/>
            <a:chExt cx="9093200" cy="9676731"/>
          </a:xfrm>
        </p:grpSpPr>
        <p:sp>
          <p:nvSpPr>
            <p:cNvPr id="5" name="TextBox 5"/>
            <p:cNvSpPr txBox="1"/>
            <p:nvPr/>
          </p:nvSpPr>
          <p:spPr>
            <a:xfrm>
              <a:off x="0" y="258409"/>
              <a:ext cx="9093200" cy="25783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680"/>
                </a:lnSpc>
              </a:pPr>
              <a:r>
                <a:rPr lang="en-US" sz="6400" b="1" spc="128" dirty="0">
                  <a:solidFill>
                    <a:srgbClr val="EBEFFE"/>
                  </a:solidFill>
                  <a:latin typeface="Raleway"/>
                </a:rPr>
                <a:t>SALKANTAY</a:t>
              </a:r>
            </a:p>
            <a:p>
              <a:pPr algn="l">
                <a:lnSpc>
                  <a:spcPts val="7680"/>
                </a:lnSpc>
              </a:pPr>
              <a:r>
                <a:rPr lang="en-US" sz="6400" b="1" spc="128" dirty="0">
                  <a:solidFill>
                    <a:srgbClr val="EBEFFE"/>
                  </a:solidFill>
                  <a:latin typeface="Raleway"/>
                </a:rPr>
                <a:t>TREK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004506"/>
              <a:ext cx="9093200" cy="59306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 algn="l">
                <a:lnSpc>
                  <a:spcPts val="5040"/>
                </a:lnSpc>
                <a:buFont typeface="Arial" panose="020B0604020202020204" pitchFamily="34" charset="0"/>
                <a:buChar char="•"/>
              </a:pPr>
              <a:r>
                <a:rPr lang="en-US" sz="3200" b="1" spc="320" dirty="0">
                  <a:solidFill>
                    <a:srgbClr val="EBEFFE"/>
                  </a:solidFill>
                  <a:latin typeface="Raleway"/>
                </a:rPr>
                <a:t>LOCATION: CUSCO, PERU</a:t>
              </a:r>
            </a:p>
            <a:p>
              <a:pPr marL="457200" indent="-457200" algn="l">
                <a:lnSpc>
                  <a:spcPts val="5040"/>
                </a:lnSpc>
                <a:buFont typeface="Arial" panose="020B0604020202020204" pitchFamily="34" charset="0"/>
                <a:buChar char="•"/>
              </a:pPr>
              <a:r>
                <a:rPr lang="en-US" sz="3200" b="1" spc="320" dirty="0">
                  <a:solidFill>
                    <a:srgbClr val="EBEFFE"/>
                  </a:solidFill>
                  <a:latin typeface="Raleway"/>
                </a:rPr>
                <a:t>HIGHEST ELEVATION: 4,620M</a:t>
              </a:r>
            </a:p>
            <a:p>
              <a:pPr marL="457200" indent="-457200" algn="l">
                <a:lnSpc>
                  <a:spcPts val="5040"/>
                </a:lnSpc>
                <a:buFont typeface="Arial" panose="020B0604020202020204" pitchFamily="34" charset="0"/>
                <a:buChar char="•"/>
              </a:pPr>
              <a:r>
                <a:rPr lang="en-US" sz="3200" b="1" spc="320" dirty="0">
                  <a:solidFill>
                    <a:srgbClr val="EBEFFE"/>
                  </a:solidFill>
                  <a:latin typeface="Raleway"/>
                </a:rPr>
                <a:t>MINIMUM DAYS: 5</a:t>
              </a:r>
            </a:p>
            <a:p>
              <a:pPr marL="457200" indent="-457200" algn="l">
                <a:lnSpc>
                  <a:spcPts val="5040"/>
                </a:lnSpc>
                <a:buFont typeface="Arial" panose="020B0604020202020204" pitchFamily="34" charset="0"/>
                <a:buChar char="•"/>
              </a:pPr>
              <a:r>
                <a:rPr lang="en-US" sz="3200" b="1" spc="320" dirty="0">
                  <a:solidFill>
                    <a:srgbClr val="EBEFFE"/>
                  </a:solidFill>
                  <a:latin typeface="Raleway"/>
                </a:rPr>
                <a:t>LENGTH: ~95KM</a:t>
              </a:r>
            </a:p>
            <a:p>
              <a:pPr marL="457200" indent="-457200" algn="l">
                <a:lnSpc>
                  <a:spcPts val="5040"/>
                </a:lnSpc>
                <a:buFont typeface="Arial" panose="020B0604020202020204" pitchFamily="34" charset="0"/>
                <a:buChar char="•"/>
              </a:pPr>
              <a:r>
                <a:rPr lang="en-US" sz="3200" b="1" spc="320" dirty="0">
                  <a:solidFill>
                    <a:srgbClr val="EBEFFE"/>
                  </a:solidFill>
                  <a:latin typeface="Raleway"/>
                </a:rPr>
                <a:t>HIGHLIGHTS: LAKES, ALPINE VIEW, INCA RUINS, MACHU PICCHU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3332957"/>
              <a:ext cx="1574801" cy="101601"/>
            </a:xfrm>
            <a:prstGeom prst="rect">
              <a:avLst/>
            </a:prstGeom>
            <a:solidFill>
              <a:srgbClr val="EBEFFE"/>
            </a:solid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4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06049" y="-490709"/>
            <a:ext cx="7696762" cy="1126841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269870" y="650383"/>
            <a:ext cx="12359698" cy="8986234"/>
          </a:xfrm>
          <a:prstGeom prst="rect">
            <a:avLst/>
          </a:prstGeom>
          <a:solidFill>
            <a:srgbClr val="EBEFFE"/>
          </a:solidFill>
        </p:spPr>
      </p:sp>
      <p:grpSp>
        <p:nvGrpSpPr>
          <p:cNvPr id="4" name="Group 4"/>
          <p:cNvGrpSpPr/>
          <p:nvPr/>
        </p:nvGrpSpPr>
        <p:grpSpPr>
          <a:xfrm>
            <a:off x="6102303" y="1303578"/>
            <a:ext cx="10694831" cy="6906994"/>
            <a:chOff x="0" y="-9525"/>
            <a:chExt cx="14259775" cy="9209325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14259775" cy="1249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80"/>
                </a:lnSpc>
              </a:pPr>
              <a:r>
                <a:rPr lang="en-US" sz="6400" b="1" spc="128" dirty="0">
                  <a:solidFill>
                    <a:srgbClr val="364182"/>
                  </a:solidFill>
                  <a:latin typeface="Raleway"/>
                </a:rPr>
                <a:t>GETTING IN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2238035"/>
              <a:ext cx="13927310" cy="27536"/>
            </a:xfrm>
            <a:prstGeom prst="rect">
              <a:avLst/>
            </a:prstGeom>
            <a:solidFill>
              <a:srgbClr val="364182">
                <a:alpha val="69803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432615"/>
              <a:ext cx="142597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364182"/>
                  </a:solidFill>
                  <a:latin typeface="Raleway"/>
                </a:rPr>
                <a:t>VIA US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222343"/>
              <a:ext cx="14259775" cy="237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AVERAGE FLYNG HOURS: 32 HOURS</a:t>
              </a:r>
            </a:p>
            <a:p>
              <a:pPr algn="l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MINIMUM STOPS: 2 (LAX, LIM)</a:t>
              </a:r>
            </a:p>
            <a:p>
              <a:pPr algn="l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AVERAGE PRICE: $2,450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038568"/>
              <a:ext cx="142597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364182"/>
                  </a:solidFill>
                  <a:latin typeface="Raleway"/>
                </a:rPr>
                <a:t>VIA EUROPE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828296"/>
              <a:ext cx="14259775" cy="2371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AVERAGE FLYNG HOURS: 32 HOURS</a:t>
              </a:r>
            </a:p>
            <a:p>
              <a:pPr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MINIMUM STOPS: 3 (TPE, AMS, BOG)</a:t>
              </a:r>
            </a:p>
            <a:p>
              <a:pPr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AVERAGE PRICE: $2,776</a:t>
              </a:r>
            </a:p>
          </p:txBody>
        </p:sp>
      </p:grpSp>
      <p:sp>
        <p:nvSpPr>
          <p:cNvPr id="11" name="TextBox 7">
            <a:extLst>
              <a:ext uri="{FF2B5EF4-FFF2-40B4-BE49-F238E27FC236}">
                <a16:creationId xmlns:a16="http://schemas.microsoft.com/office/drawing/2014/main" id="{4110E1CF-0909-4ED3-9C25-43B6ADB4C72F}"/>
              </a:ext>
            </a:extLst>
          </p:cNvPr>
          <p:cNvSpPr txBox="1"/>
          <p:nvPr/>
        </p:nvSpPr>
        <p:spPr>
          <a:xfrm>
            <a:off x="6102303" y="2092236"/>
            <a:ext cx="4718097" cy="585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3200" b="1" spc="320" dirty="0">
                <a:solidFill>
                  <a:srgbClr val="364182"/>
                </a:solidFill>
                <a:latin typeface="Raleway"/>
              </a:rPr>
              <a:t>MANILA TO CUSCO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54212">
            <a:off x="7462744" y="-2466688"/>
            <a:ext cx="12981298" cy="14666964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/>
          <a:lstStyle/>
          <a:p>
            <a:endParaRPr lang="en-PH" dirty="0"/>
          </a:p>
        </p:txBody>
      </p:sp>
      <p:sp>
        <p:nvSpPr>
          <p:cNvPr id="3" name="TextBox 3"/>
          <p:cNvSpPr txBox="1"/>
          <p:nvPr/>
        </p:nvSpPr>
        <p:spPr>
          <a:xfrm>
            <a:off x="9006477" y="2730708"/>
            <a:ext cx="8008781" cy="493142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457200" indent="-457200" algn="l">
              <a:lnSpc>
                <a:spcPts val="5500"/>
              </a:lnSpc>
              <a:buFont typeface="Arial" panose="020B0604020202020204" pitchFamily="34" charset="0"/>
              <a:buChar char="•"/>
            </a:pPr>
            <a:r>
              <a:rPr lang="en-US" sz="3200" b="1" cap="all" spc="168" dirty="0">
                <a:solidFill>
                  <a:srgbClr val="EBEFFE"/>
                </a:solidFill>
                <a:latin typeface="Raleway"/>
              </a:rPr>
              <a:t>One of the trails going to Machu Picchu</a:t>
            </a:r>
          </a:p>
          <a:p>
            <a:pPr marL="457200" indent="-457200" algn="l">
              <a:lnSpc>
                <a:spcPts val="4600"/>
              </a:lnSpc>
              <a:buFont typeface="Arial" panose="020B0604020202020204" pitchFamily="34" charset="0"/>
              <a:buChar char="•"/>
            </a:pPr>
            <a:r>
              <a:rPr lang="en-US" sz="3200" b="1" cap="all" spc="168" dirty="0">
                <a:solidFill>
                  <a:srgbClr val="EBEFFE"/>
                </a:solidFill>
                <a:latin typeface="Raleway"/>
              </a:rPr>
              <a:t>Among the 25 Best Treks in the World*</a:t>
            </a:r>
          </a:p>
          <a:p>
            <a:pPr marL="457200" indent="-457200">
              <a:lnSpc>
                <a:spcPts val="5500"/>
              </a:lnSpc>
              <a:buFont typeface="Arial" panose="020B0604020202020204" pitchFamily="34" charset="0"/>
              <a:buChar char="•"/>
            </a:pPr>
            <a:r>
              <a:rPr lang="en-US" sz="3200" b="1" cap="all" spc="168" dirty="0">
                <a:solidFill>
                  <a:srgbClr val="EBEFFE"/>
                </a:solidFill>
                <a:latin typeface="Raleway"/>
              </a:rPr>
              <a:t>Less crowded but just as beautiful as Inca Trail</a:t>
            </a:r>
          </a:p>
          <a:p>
            <a:pPr marL="457200" indent="-457200">
              <a:lnSpc>
                <a:spcPts val="5500"/>
              </a:lnSpc>
              <a:buFont typeface="Arial" panose="020B0604020202020204" pitchFamily="34" charset="0"/>
              <a:buChar char="•"/>
            </a:pPr>
            <a:r>
              <a:rPr lang="en-US" sz="3200" b="1" cap="all" spc="168" dirty="0">
                <a:solidFill>
                  <a:srgbClr val="EBEFFE"/>
                </a:solidFill>
                <a:latin typeface="Raleway"/>
              </a:rPr>
              <a:t>No permit required</a:t>
            </a:r>
          </a:p>
          <a:p>
            <a:pPr marL="457200" indent="-457200">
              <a:lnSpc>
                <a:spcPts val="5500"/>
              </a:lnSpc>
              <a:buFont typeface="Arial" panose="020B0604020202020204" pitchFamily="34" charset="0"/>
              <a:buChar char="•"/>
            </a:pPr>
            <a:r>
              <a:rPr lang="en-US" sz="3200" b="1" cap="all" spc="168" dirty="0">
                <a:solidFill>
                  <a:srgbClr val="EBEFFE"/>
                </a:solidFill>
                <a:latin typeface="Raleway"/>
              </a:rPr>
              <a:t>Can be done as guided tour or independently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006478" y="1257300"/>
            <a:ext cx="8008781" cy="2916948"/>
            <a:chOff x="-661351" y="-1504028"/>
            <a:chExt cx="10678376" cy="3889263"/>
          </a:xfrm>
        </p:grpSpPr>
        <p:sp>
          <p:nvSpPr>
            <p:cNvPr id="6" name="TextBox 6"/>
            <p:cNvSpPr txBox="1"/>
            <p:nvPr/>
          </p:nvSpPr>
          <p:spPr>
            <a:xfrm>
              <a:off x="-661351" y="-1504028"/>
              <a:ext cx="10678376" cy="12491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6400" b="1" spc="128" dirty="0">
                  <a:solidFill>
                    <a:schemeClr val="bg1"/>
                  </a:solidFill>
                  <a:latin typeface="Raleway"/>
                </a:rPr>
                <a:t>WHY SALKANTAY?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508157"/>
              <a:ext cx="7401775" cy="877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60"/>
                </a:lnSpc>
              </a:pPr>
              <a:endParaRPr lang="en-US" sz="4200" spc="210" dirty="0">
                <a:solidFill>
                  <a:schemeClr val="bg1"/>
                </a:solidFill>
                <a:latin typeface="Raleway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86EFE0D-D2CE-40AF-B6BB-540AC1DD6BF6}"/>
              </a:ext>
            </a:extLst>
          </p:cNvPr>
          <p:cNvSpPr txBox="1"/>
          <p:nvPr/>
        </p:nvSpPr>
        <p:spPr>
          <a:xfrm>
            <a:off x="8534400" y="9642216"/>
            <a:ext cx="8489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cap="all" dirty="0">
                <a:solidFill>
                  <a:schemeClr val="bg1"/>
                </a:solidFill>
                <a:latin typeface="Raleway" panose="020B0604020202020204" charset="0"/>
              </a:rPr>
              <a:t>*According to National Geographic  Adventure Travel Magazine</a:t>
            </a:r>
            <a:endParaRPr lang="en-PH" i="1" cap="all" dirty="0">
              <a:solidFill>
                <a:schemeClr val="bg1"/>
              </a:solidFill>
              <a:latin typeface="Raleway" panose="020B06040202020202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54212">
            <a:off x="9174377" y="-2502257"/>
            <a:ext cx="11119419" cy="14550765"/>
          </a:xfrm>
          <a:prstGeom prst="rect">
            <a:avLst/>
          </a:prstGeom>
          <a:solidFill>
            <a:srgbClr val="364182"/>
          </a:solidFill>
        </p:spPr>
      </p:sp>
      <p:grpSp>
        <p:nvGrpSpPr>
          <p:cNvPr id="3" name="Group 3"/>
          <p:cNvGrpSpPr/>
          <p:nvPr/>
        </p:nvGrpSpPr>
        <p:grpSpPr>
          <a:xfrm>
            <a:off x="982819" y="803063"/>
            <a:ext cx="6141881" cy="8691078"/>
            <a:chOff x="0" y="0"/>
            <a:chExt cx="8189175" cy="11588105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2005034" y="0"/>
              <a:ext cx="4179108" cy="4179091"/>
              <a:chOff x="0" y="0"/>
              <a:chExt cx="6350000" cy="634997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PH" dirty="0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4893800"/>
              <a:ext cx="8189175" cy="885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60"/>
                </a:lnSpc>
              </a:pPr>
              <a:r>
                <a:rPr lang="en-US" sz="4200" spc="210" dirty="0">
                  <a:solidFill>
                    <a:srgbClr val="364182"/>
                  </a:solidFill>
                  <a:latin typeface="Raleway"/>
                </a:rPr>
                <a:t>SALKANTAY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92100" y="5933650"/>
              <a:ext cx="7604975" cy="5654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Permit is not required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Guide is not required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Can be done solo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Lodge accommodation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Minimum cost: $140 (self-guided) / $300 (packaged)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364182"/>
                  </a:solidFill>
                  <a:latin typeface="Raleway"/>
                </a:rPr>
                <a:t>Minimum Days: 5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117419" y="800100"/>
            <a:ext cx="6141881" cy="8075525"/>
            <a:chOff x="0" y="0"/>
            <a:chExt cx="8189175" cy="10767368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1998684" y="0"/>
              <a:ext cx="4191807" cy="4191791"/>
              <a:chOff x="0" y="0"/>
              <a:chExt cx="6350000" cy="634997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0" y="4893800"/>
              <a:ext cx="8189175" cy="885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60"/>
                </a:lnSpc>
              </a:pPr>
              <a:r>
                <a:rPr lang="en-US" sz="4200" spc="210" dirty="0">
                  <a:solidFill>
                    <a:srgbClr val="EBEFFE"/>
                  </a:solidFill>
                  <a:latin typeface="Raleway"/>
                </a:rPr>
                <a:t>INCA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92100" y="5933650"/>
              <a:ext cx="7604975" cy="483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Permit is required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Guide is required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Group tour only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Tent accommodation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Minimum Cost: $500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Minimum Days: 4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43500"/>
            <a:ext cx="18287999" cy="57061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748835" y="1499965"/>
            <a:ext cx="12790331" cy="93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b="1" spc="128" dirty="0">
                <a:solidFill>
                  <a:srgbClr val="364182"/>
                </a:solidFill>
                <a:latin typeface="Raleway"/>
              </a:rPr>
              <a:t>PACKING LIST</a:t>
            </a:r>
          </a:p>
        </p:txBody>
      </p:sp>
      <p:sp>
        <p:nvSpPr>
          <p:cNvPr id="6" name="AutoShape 6"/>
          <p:cNvSpPr/>
          <p:nvPr/>
        </p:nvSpPr>
        <p:spPr>
          <a:xfrm>
            <a:off x="919249" y="3338911"/>
            <a:ext cx="5097441" cy="6033689"/>
          </a:xfrm>
          <a:prstGeom prst="rect">
            <a:avLst/>
          </a:prstGeom>
          <a:solidFill>
            <a:srgbClr val="364182">
              <a:alpha val="90000"/>
            </a:srgbClr>
          </a:solidFill>
        </p:spPr>
        <p:txBody>
          <a:bodyPr/>
          <a:lstStyle/>
          <a:p>
            <a:endParaRPr lang="en-PH" dirty="0"/>
          </a:p>
        </p:txBody>
      </p:sp>
      <p:grpSp>
        <p:nvGrpSpPr>
          <p:cNvPr id="7" name="Group 7"/>
          <p:cNvGrpSpPr/>
          <p:nvPr/>
        </p:nvGrpSpPr>
        <p:grpSpPr>
          <a:xfrm>
            <a:off x="533400" y="3848100"/>
            <a:ext cx="5483290" cy="5122125"/>
            <a:chOff x="-376972" y="-133350"/>
            <a:chExt cx="6026147" cy="6829497"/>
          </a:xfrm>
        </p:grpSpPr>
        <p:sp>
          <p:nvSpPr>
            <p:cNvPr id="8" name="TextBox 8"/>
            <p:cNvSpPr txBox="1"/>
            <p:nvPr/>
          </p:nvSpPr>
          <p:spPr>
            <a:xfrm>
              <a:off x="0" y="-133350"/>
              <a:ext cx="56491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EBEFFE"/>
                  </a:solidFill>
                  <a:latin typeface="Raleway"/>
                </a:rPr>
                <a:t>GEAR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376972" y="1041695"/>
              <a:ext cx="6026147" cy="56544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40L Backpack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Trekking shoes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Bubble jacket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Fleece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Trekking pants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Warmers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Sleeping Bag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6595280" y="3338911"/>
            <a:ext cx="5097441" cy="6033689"/>
          </a:xfrm>
          <a:prstGeom prst="rect">
            <a:avLst/>
          </a:prstGeom>
          <a:solidFill>
            <a:srgbClr val="364182">
              <a:alpha val="90000"/>
            </a:srgbClr>
          </a:solidFill>
        </p:spPr>
      </p:sp>
      <p:grpSp>
        <p:nvGrpSpPr>
          <p:cNvPr id="11" name="Group 11"/>
          <p:cNvGrpSpPr/>
          <p:nvPr/>
        </p:nvGrpSpPr>
        <p:grpSpPr>
          <a:xfrm>
            <a:off x="6402539" y="3848100"/>
            <a:ext cx="5483290" cy="4506572"/>
            <a:chOff x="0" y="-133350"/>
            <a:chExt cx="5649175" cy="600876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33350"/>
              <a:ext cx="56491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EBEFFE"/>
                  </a:solidFill>
                  <a:latin typeface="Raleway"/>
                </a:rPr>
                <a:t>GADGET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93700" y="1041695"/>
              <a:ext cx="4861775" cy="4833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Sony RX100VI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Sony RX100V (Back-up)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Sony Xperia XZ1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Action camera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Table pod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 err="1">
                  <a:solidFill>
                    <a:srgbClr val="EBEFFE"/>
                  </a:solidFill>
                  <a:latin typeface="Raleway"/>
                </a:rPr>
                <a:t>Powerbanks</a:t>
              </a:r>
              <a:endParaRPr lang="en-US" sz="2800" spc="168" dirty="0">
                <a:solidFill>
                  <a:srgbClr val="EBEFFE"/>
                </a:solidFill>
                <a:latin typeface="Raleway"/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>
            <a:off x="12271310" y="3338911"/>
            <a:ext cx="5097441" cy="6033689"/>
          </a:xfrm>
          <a:prstGeom prst="rect">
            <a:avLst/>
          </a:prstGeom>
          <a:solidFill>
            <a:srgbClr val="364182">
              <a:alpha val="90000"/>
            </a:srgbClr>
          </a:solidFill>
        </p:spPr>
      </p:sp>
      <p:grpSp>
        <p:nvGrpSpPr>
          <p:cNvPr id="15" name="Group 15"/>
          <p:cNvGrpSpPr/>
          <p:nvPr/>
        </p:nvGrpSpPr>
        <p:grpSpPr>
          <a:xfrm>
            <a:off x="12701589" y="3848100"/>
            <a:ext cx="4236881" cy="3891019"/>
            <a:chOff x="0" y="-133350"/>
            <a:chExt cx="5649175" cy="518802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33350"/>
              <a:ext cx="56491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EBEFFE"/>
                  </a:solidFill>
                  <a:latin typeface="Raleway"/>
                </a:rPr>
                <a:t>APPS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93700" y="1041695"/>
              <a:ext cx="4861775" cy="4012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Maps.me (Offline Maps)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Google Translate</a:t>
              </a:r>
            </a:p>
            <a:p>
              <a:pPr algn="ctr">
                <a:lnSpc>
                  <a:spcPts val="4760"/>
                </a:lnSpc>
              </a:pPr>
              <a:r>
                <a:rPr lang="en-US" sz="2800" spc="168" dirty="0">
                  <a:solidFill>
                    <a:srgbClr val="EBEFFE"/>
                  </a:solidFill>
                  <a:latin typeface="Raleway"/>
                </a:rPr>
                <a:t>Currency Converter</a:t>
              </a:r>
              <a:br>
                <a:rPr lang="en-US" sz="2800" spc="168" dirty="0">
                  <a:solidFill>
                    <a:srgbClr val="EBEFFE"/>
                  </a:solidFill>
                  <a:latin typeface="Raleway"/>
                </a:rPr>
              </a:br>
              <a:r>
                <a:rPr lang="en-US" sz="2800" spc="168" dirty="0" err="1">
                  <a:solidFill>
                    <a:srgbClr val="EBEFFE"/>
                  </a:solidFill>
                  <a:latin typeface="Raleway"/>
                </a:rPr>
                <a:t>SkyView</a:t>
              </a:r>
              <a:endParaRPr lang="en-US" sz="2800" spc="168" dirty="0">
                <a:solidFill>
                  <a:srgbClr val="EBEFFE"/>
                </a:solidFill>
                <a:latin typeface="Raleway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2285" y="602457"/>
            <a:ext cx="13152281" cy="1800090"/>
            <a:chOff x="0" y="-9525"/>
            <a:chExt cx="17536374" cy="2400120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17536374" cy="1249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80"/>
                </a:lnSpc>
              </a:pPr>
              <a:r>
                <a:rPr lang="en-US" sz="6400" b="1" spc="128" dirty="0">
                  <a:solidFill>
                    <a:schemeClr val="bg1"/>
                  </a:solidFill>
                  <a:latin typeface="Raleway"/>
                </a:rPr>
                <a:t>ITINERARY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499690"/>
              <a:ext cx="13345375" cy="890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60"/>
                </a:lnSpc>
              </a:pPr>
              <a:r>
                <a:rPr lang="en-US" sz="4200" b="1" spc="210" dirty="0">
                  <a:solidFill>
                    <a:schemeClr val="bg1"/>
                  </a:solidFill>
                  <a:latin typeface="Raleway"/>
                </a:rPr>
                <a:t>5D/4N SALKANTAY TREK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-823815" y="3962400"/>
            <a:ext cx="19935631" cy="84546"/>
          </a:xfrm>
          <a:prstGeom prst="rect">
            <a:avLst/>
          </a:prstGeom>
          <a:solidFill>
            <a:srgbClr val="EBEFFE"/>
          </a:solidFill>
        </p:spPr>
      </p:sp>
      <p:grpSp>
        <p:nvGrpSpPr>
          <p:cNvPr id="6" name="Group 6"/>
          <p:cNvGrpSpPr/>
          <p:nvPr/>
        </p:nvGrpSpPr>
        <p:grpSpPr>
          <a:xfrm>
            <a:off x="403412" y="4889183"/>
            <a:ext cx="2682877" cy="3637380"/>
            <a:chOff x="0" y="-133350"/>
            <a:chExt cx="4328375" cy="4849837"/>
          </a:xfrm>
        </p:grpSpPr>
        <p:sp>
          <p:nvSpPr>
            <p:cNvPr id="7" name="TextBox 7"/>
            <p:cNvSpPr txBox="1"/>
            <p:nvPr/>
          </p:nvSpPr>
          <p:spPr>
            <a:xfrm>
              <a:off x="0" y="-133350"/>
              <a:ext cx="43283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3200" b="1" spc="320">
                  <a:solidFill>
                    <a:srgbClr val="EBEFFE"/>
                  </a:solidFill>
                  <a:latin typeface="Raleway"/>
                </a:rPr>
                <a:t>DAY 1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8900" y="894503"/>
              <a:ext cx="4150574" cy="3821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0"/>
                </a:lnSpc>
              </a:pP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Cusco to </a:t>
              </a: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Molleparata</a:t>
              </a: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 to </a:t>
              </a: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Soraypampa</a:t>
              </a:r>
              <a:endParaRPr lang="en-US" sz="2100" spc="84" dirty="0">
                <a:solidFill>
                  <a:srgbClr val="EBEFFE"/>
                </a:solidFill>
                <a:latin typeface="Raleway"/>
              </a:endParaRPr>
            </a:p>
            <a:p>
              <a:pPr algn="ctr">
                <a:lnSpc>
                  <a:spcPts val="3780"/>
                </a:lnSpc>
              </a:pP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(Lake </a:t>
              </a: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Humantay</a:t>
              </a: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)</a:t>
              </a:r>
            </a:p>
            <a:p>
              <a:pPr algn="ctr">
                <a:lnSpc>
                  <a:spcPts val="3780"/>
                </a:lnSpc>
              </a:pP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-</a:t>
              </a:r>
            </a:p>
            <a:p>
              <a:pPr algn="ctr">
                <a:lnSpc>
                  <a:spcPts val="3780"/>
                </a:lnSpc>
              </a:pPr>
              <a:r>
                <a:rPr lang="en-US" sz="2100" b="1" spc="84" dirty="0">
                  <a:solidFill>
                    <a:srgbClr val="EBEFFE"/>
                  </a:solidFill>
                  <a:latin typeface="Raleway"/>
                </a:rPr>
                <a:t>5 KM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18899" y="3856446"/>
            <a:ext cx="251902" cy="30480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BEFFE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137212" y="4889183"/>
            <a:ext cx="2682877" cy="3637380"/>
            <a:chOff x="0" y="-133350"/>
            <a:chExt cx="4328375" cy="4849838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33350"/>
              <a:ext cx="43283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3200" b="1" spc="320">
                  <a:solidFill>
                    <a:srgbClr val="EBEFFE"/>
                  </a:solidFill>
                  <a:latin typeface="Raleway"/>
                </a:rPr>
                <a:t>DAY 2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8900" y="894503"/>
              <a:ext cx="4150574" cy="3821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0"/>
                </a:lnSpc>
              </a:pP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Soraypampa</a:t>
              </a: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 to </a:t>
              </a: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Abra</a:t>
              </a: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 </a:t>
              </a: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Salkantay</a:t>
              </a: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 to </a:t>
              </a: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Chaullay</a:t>
              </a:r>
              <a:endParaRPr lang="en-US" sz="2100" spc="84" dirty="0">
                <a:solidFill>
                  <a:srgbClr val="EBEFFE"/>
                </a:solidFill>
                <a:latin typeface="Raleway"/>
              </a:endParaRPr>
            </a:p>
            <a:p>
              <a:pPr algn="ctr">
                <a:lnSpc>
                  <a:spcPts val="3780"/>
                </a:lnSpc>
              </a:pP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(</a:t>
              </a: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Salkantaykocha</a:t>
              </a: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)</a:t>
              </a:r>
            </a:p>
            <a:p>
              <a:pPr algn="ctr">
                <a:lnSpc>
                  <a:spcPts val="3780"/>
                </a:lnSpc>
              </a:pP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-</a:t>
              </a:r>
            </a:p>
            <a:p>
              <a:pPr algn="ctr">
                <a:lnSpc>
                  <a:spcPts val="3780"/>
                </a:lnSpc>
              </a:pPr>
              <a:r>
                <a:rPr lang="en-US" sz="2100" b="1" spc="84" dirty="0">
                  <a:solidFill>
                    <a:srgbClr val="EBEFFE"/>
                  </a:solidFill>
                  <a:latin typeface="Raleway"/>
                </a:rPr>
                <a:t>25 KM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47212" y="4889183"/>
            <a:ext cx="2682877" cy="3637380"/>
            <a:chOff x="0" y="-133350"/>
            <a:chExt cx="4328375" cy="484983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33350"/>
              <a:ext cx="43283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3200" b="1" spc="320">
                  <a:solidFill>
                    <a:srgbClr val="EBEFFE"/>
                  </a:solidFill>
                  <a:latin typeface="Raleway"/>
                </a:rPr>
                <a:t>DAY 3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8900" y="894503"/>
              <a:ext cx="4150574" cy="3821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0"/>
                </a:lnSpc>
              </a:pP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Chaullay</a:t>
              </a: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 to </a:t>
              </a: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Lucmabamba</a:t>
              </a:r>
              <a:endParaRPr lang="en-US" sz="2100" spc="84" dirty="0">
                <a:solidFill>
                  <a:srgbClr val="EBEFFE"/>
                </a:solidFill>
                <a:latin typeface="Raleway"/>
              </a:endParaRPr>
            </a:p>
            <a:p>
              <a:pPr algn="ctr">
                <a:lnSpc>
                  <a:spcPts val="3780"/>
                </a:lnSpc>
              </a:pPr>
              <a:endParaRPr lang="en-US" sz="2100" spc="84" dirty="0">
                <a:solidFill>
                  <a:srgbClr val="EBEFFE"/>
                </a:solidFill>
                <a:latin typeface="Raleway"/>
              </a:endParaRPr>
            </a:p>
            <a:p>
              <a:pPr algn="ctr">
                <a:lnSpc>
                  <a:spcPts val="3780"/>
                </a:lnSpc>
              </a:pPr>
              <a:endParaRPr lang="en-US" sz="2100" spc="84" dirty="0">
                <a:solidFill>
                  <a:srgbClr val="EBEFFE"/>
                </a:solidFill>
                <a:latin typeface="Raleway"/>
              </a:endParaRPr>
            </a:p>
            <a:p>
              <a:pPr algn="ctr">
                <a:lnSpc>
                  <a:spcPts val="3780"/>
                </a:lnSpc>
              </a:pP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-</a:t>
              </a:r>
            </a:p>
            <a:p>
              <a:pPr algn="ctr">
                <a:lnSpc>
                  <a:spcPts val="3780"/>
                </a:lnSpc>
              </a:pPr>
              <a:r>
                <a:rPr lang="en-US" sz="2100" b="1" spc="84" dirty="0">
                  <a:solidFill>
                    <a:srgbClr val="EBEFFE"/>
                  </a:solidFill>
                  <a:latin typeface="Raleway"/>
                </a:rPr>
                <a:t>20 KM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81012" y="4889183"/>
            <a:ext cx="2682877" cy="4124693"/>
            <a:chOff x="0" y="-133350"/>
            <a:chExt cx="4328375" cy="5499589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33350"/>
              <a:ext cx="43283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3200" b="1" spc="320">
                  <a:solidFill>
                    <a:srgbClr val="EBEFFE"/>
                  </a:solidFill>
                  <a:latin typeface="Raleway"/>
                </a:rPr>
                <a:t>DAY 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8900" y="894503"/>
              <a:ext cx="4150574" cy="4471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0"/>
                </a:lnSpc>
              </a:pP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Lucmabamba</a:t>
              </a: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 t0 </a:t>
              </a: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Llactapata</a:t>
              </a: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 to </a:t>
              </a: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Hidroelectrica</a:t>
              </a: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 to </a:t>
              </a: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Aguas</a:t>
              </a: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 Calientes</a:t>
              </a:r>
            </a:p>
            <a:p>
              <a:pPr algn="ctr">
                <a:lnSpc>
                  <a:spcPts val="3780"/>
                </a:lnSpc>
              </a:pP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-</a:t>
              </a:r>
            </a:p>
            <a:p>
              <a:pPr algn="ctr">
                <a:lnSpc>
                  <a:spcPts val="3780"/>
                </a:lnSpc>
              </a:pPr>
              <a:r>
                <a:rPr lang="en-US" sz="2100" b="1" spc="84" dirty="0">
                  <a:solidFill>
                    <a:srgbClr val="EBEFFE"/>
                  </a:solidFill>
                  <a:latin typeface="Raleway"/>
                </a:rPr>
                <a:t>21 KM</a:t>
              </a:r>
            </a:p>
            <a:p>
              <a:pPr algn="ctr">
                <a:lnSpc>
                  <a:spcPts val="3780"/>
                </a:lnSpc>
              </a:pPr>
              <a:endParaRPr lang="en-US" sz="2100" spc="84" dirty="0">
                <a:solidFill>
                  <a:srgbClr val="EBEFFE"/>
                </a:solidFill>
                <a:latin typeface="Raleway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352700" y="3856446"/>
            <a:ext cx="251902" cy="304801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BEFFE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9162699" y="3856446"/>
            <a:ext cx="251902" cy="304801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BEFFE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2896499" y="3852273"/>
            <a:ext cx="251902" cy="304801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BEFFE"/>
            </a:solidFill>
          </p:spPr>
        </p:sp>
      </p:grpSp>
      <p:grpSp>
        <p:nvGrpSpPr>
          <p:cNvPr id="27" name="Group 17">
            <a:extLst>
              <a:ext uri="{FF2B5EF4-FFF2-40B4-BE49-F238E27FC236}">
                <a16:creationId xmlns:a16="http://schemas.microsoft.com/office/drawing/2014/main" id="{76C02EE0-64DA-4D3D-897E-F5152097D95A}"/>
              </a:ext>
            </a:extLst>
          </p:cNvPr>
          <p:cNvGrpSpPr/>
          <p:nvPr/>
        </p:nvGrpSpPr>
        <p:grpSpPr>
          <a:xfrm>
            <a:off x="15170335" y="4885010"/>
            <a:ext cx="2682877" cy="3637380"/>
            <a:chOff x="0" y="-133350"/>
            <a:chExt cx="4328375" cy="4849837"/>
          </a:xfrm>
        </p:grpSpPr>
        <p:sp>
          <p:nvSpPr>
            <p:cNvPr id="28" name="TextBox 18">
              <a:extLst>
                <a:ext uri="{FF2B5EF4-FFF2-40B4-BE49-F238E27FC236}">
                  <a16:creationId xmlns:a16="http://schemas.microsoft.com/office/drawing/2014/main" id="{48BA3985-721B-494C-B881-E6E0639DAC5A}"/>
                </a:ext>
              </a:extLst>
            </p:cNvPr>
            <p:cNvSpPr txBox="1"/>
            <p:nvPr/>
          </p:nvSpPr>
          <p:spPr>
            <a:xfrm>
              <a:off x="0" y="-133350"/>
              <a:ext cx="4328375" cy="780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</a:pPr>
              <a:r>
                <a:rPr lang="en-US" sz="3200" b="1" spc="320" dirty="0">
                  <a:solidFill>
                    <a:srgbClr val="EBEFFE"/>
                  </a:solidFill>
                  <a:latin typeface="Raleway"/>
                </a:rPr>
                <a:t>DAY 5</a:t>
              </a:r>
            </a:p>
          </p:txBody>
        </p:sp>
        <p:sp>
          <p:nvSpPr>
            <p:cNvPr id="29" name="TextBox 19">
              <a:extLst>
                <a:ext uri="{FF2B5EF4-FFF2-40B4-BE49-F238E27FC236}">
                  <a16:creationId xmlns:a16="http://schemas.microsoft.com/office/drawing/2014/main" id="{42B9ECCB-3204-4624-8310-D53FCC04344C}"/>
                </a:ext>
              </a:extLst>
            </p:cNvPr>
            <p:cNvSpPr txBox="1"/>
            <p:nvPr/>
          </p:nvSpPr>
          <p:spPr>
            <a:xfrm>
              <a:off x="88900" y="894503"/>
              <a:ext cx="4150574" cy="3821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0"/>
                </a:lnSpc>
              </a:pP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Aguas</a:t>
              </a: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 Calientes to Machu Picchu to </a:t>
              </a:r>
              <a:r>
                <a:rPr lang="en-US" sz="2100" spc="84" dirty="0" err="1">
                  <a:solidFill>
                    <a:srgbClr val="EBEFFE"/>
                  </a:solidFill>
                  <a:latin typeface="Raleway"/>
                </a:rPr>
                <a:t>Hidroelectrica</a:t>
              </a: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 to Cusco</a:t>
              </a:r>
            </a:p>
            <a:p>
              <a:pPr algn="ctr">
                <a:lnSpc>
                  <a:spcPts val="3780"/>
                </a:lnSpc>
              </a:pPr>
              <a:r>
                <a:rPr lang="en-US" sz="2100" spc="84" dirty="0">
                  <a:solidFill>
                    <a:srgbClr val="EBEFFE"/>
                  </a:solidFill>
                  <a:latin typeface="Raleway"/>
                </a:rPr>
                <a:t>-</a:t>
              </a:r>
            </a:p>
            <a:p>
              <a:pPr algn="ctr">
                <a:lnSpc>
                  <a:spcPts val="3780"/>
                </a:lnSpc>
              </a:pPr>
              <a:r>
                <a:rPr lang="en-US" sz="2100" b="1" spc="84" dirty="0">
                  <a:solidFill>
                    <a:srgbClr val="EBEFFE"/>
                  </a:solidFill>
                  <a:latin typeface="Raleway"/>
                </a:rPr>
                <a:t>21 KM</a:t>
              </a:r>
            </a:p>
          </p:txBody>
        </p:sp>
      </p:grpSp>
      <p:grpSp>
        <p:nvGrpSpPr>
          <p:cNvPr id="30" name="Group 24">
            <a:extLst>
              <a:ext uri="{FF2B5EF4-FFF2-40B4-BE49-F238E27FC236}">
                <a16:creationId xmlns:a16="http://schemas.microsoft.com/office/drawing/2014/main" id="{0E6A7F68-AC58-407F-9F68-E2F59BB29A85}"/>
              </a:ext>
            </a:extLst>
          </p:cNvPr>
          <p:cNvGrpSpPr/>
          <p:nvPr/>
        </p:nvGrpSpPr>
        <p:grpSpPr>
          <a:xfrm>
            <a:off x="16385822" y="3848100"/>
            <a:ext cx="251902" cy="304801"/>
            <a:chOff x="0" y="0"/>
            <a:chExt cx="6350000" cy="6350000"/>
          </a:xfrm>
        </p:grpSpPr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A1139A52-61E2-4E0D-A018-6575F50C605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BEFFE"/>
            </a:solid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640</Words>
  <Application>Microsoft Office PowerPoint</Application>
  <PresentationFormat>Custom</PresentationFormat>
  <Paragraphs>187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Avenir Next LT Pro</vt:lpstr>
      <vt:lpstr>Calibri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2019-09-24T17:25:19Z</dcterms:created>
  <dcterms:modified xsi:type="dcterms:W3CDTF">2019-09-24T17:34:18Z</dcterms:modified>
  <dc:identifier/>
</cp:coreProperties>
</file>